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77" r:id="rId2"/>
    <p:sldId id="264" r:id="rId3"/>
    <p:sldId id="379" r:id="rId4"/>
    <p:sldId id="431" r:id="rId5"/>
    <p:sldId id="378" r:id="rId6"/>
    <p:sldId id="516" r:id="rId7"/>
    <p:sldId id="406" r:id="rId8"/>
    <p:sldId id="381" r:id="rId9"/>
    <p:sldId id="382" r:id="rId10"/>
    <p:sldId id="383" r:id="rId11"/>
    <p:sldId id="384" r:id="rId12"/>
    <p:sldId id="385" r:id="rId13"/>
    <p:sldId id="386" r:id="rId14"/>
    <p:sldId id="380" r:id="rId15"/>
    <p:sldId id="387" r:id="rId16"/>
    <p:sldId id="389" r:id="rId17"/>
    <p:sldId id="390" r:id="rId18"/>
    <p:sldId id="391" r:id="rId19"/>
    <p:sldId id="392" r:id="rId20"/>
    <p:sldId id="454" r:id="rId21"/>
    <p:sldId id="393" r:id="rId22"/>
    <p:sldId id="394" r:id="rId23"/>
    <p:sldId id="395" r:id="rId24"/>
    <p:sldId id="413" r:id="rId25"/>
    <p:sldId id="414" r:id="rId26"/>
    <p:sldId id="257" r:id="rId27"/>
    <p:sldId id="517" r:id="rId28"/>
    <p:sldId id="518" r:id="rId29"/>
    <p:sldId id="396" r:id="rId30"/>
    <p:sldId id="397" r:id="rId31"/>
    <p:sldId id="299" r:id="rId32"/>
    <p:sldId id="313" r:id="rId33"/>
    <p:sldId id="401" r:id="rId34"/>
    <p:sldId id="276" r:id="rId35"/>
    <p:sldId id="398" r:id="rId36"/>
    <p:sldId id="402" r:id="rId37"/>
    <p:sldId id="399" r:id="rId38"/>
    <p:sldId id="400" r:id="rId39"/>
    <p:sldId id="403" r:id="rId40"/>
    <p:sldId id="416" r:id="rId41"/>
    <p:sldId id="420" r:id="rId42"/>
    <p:sldId id="415" r:id="rId43"/>
    <p:sldId id="421" r:id="rId44"/>
    <p:sldId id="422" r:id="rId45"/>
    <p:sldId id="423" r:id="rId46"/>
    <p:sldId id="424" r:id="rId47"/>
    <p:sldId id="418" r:id="rId48"/>
    <p:sldId id="419" r:id="rId49"/>
    <p:sldId id="417" r:id="rId50"/>
    <p:sldId id="425" r:id="rId51"/>
    <p:sldId id="426" r:id="rId52"/>
    <p:sldId id="427" r:id="rId53"/>
    <p:sldId id="404" r:id="rId54"/>
    <p:sldId id="428" r:id="rId55"/>
    <p:sldId id="429" r:id="rId56"/>
    <p:sldId id="430" r:id="rId57"/>
    <p:sldId id="433" r:id="rId58"/>
    <p:sldId id="434" r:id="rId59"/>
    <p:sldId id="435" r:id="rId60"/>
    <p:sldId id="436" r:id="rId61"/>
    <p:sldId id="437" r:id="rId62"/>
    <p:sldId id="439" r:id="rId63"/>
    <p:sldId id="438" r:id="rId64"/>
    <p:sldId id="405" r:id="rId65"/>
    <p:sldId id="440" r:id="rId66"/>
    <p:sldId id="432" r:id="rId67"/>
    <p:sldId id="441" r:id="rId68"/>
    <p:sldId id="442" r:id="rId69"/>
    <p:sldId id="443" r:id="rId70"/>
    <p:sldId id="444" r:id="rId71"/>
    <p:sldId id="446" r:id="rId72"/>
    <p:sldId id="447" r:id="rId73"/>
    <p:sldId id="445" r:id="rId74"/>
    <p:sldId id="448" r:id="rId75"/>
    <p:sldId id="450" r:id="rId76"/>
    <p:sldId id="530" r:id="rId77"/>
    <p:sldId id="531" r:id="rId78"/>
    <p:sldId id="532" r:id="rId79"/>
    <p:sldId id="533" r:id="rId80"/>
    <p:sldId id="451" r:id="rId81"/>
    <p:sldId id="452" r:id="rId82"/>
    <p:sldId id="453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66" r:id="rId95"/>
    <p:sldId id="467" r:id="rId96"/>
    <p:sldId id="468" r:id="rId97"/>
    <p:sldId id="469" r:id="rId98"/>
    <p:sldId id="470" r:id="rId99"/>
    <p:sldId id="471" r:id="rId100"/>
    <p:sldId id="472" r:id="rId101"/>
    <p:sldId id="47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264"/>
            <p14:sldId id="379"/>
            <p14:sldId id="431"/>
            <p14:sldId id="378"/>
            <p14:sldId id="516"/>
            <p14:sldId id="406"/>
            <p14:sldId id="381"/>
            <p14:sldId id="382"/>
            <p14:sldId id="383"/>
            <p14:sldId id="384"/>
            <p14:sldId id="385"/>
            <p14:sldId id="386"/>
            <p14:sldId id="380"/>
            <p14:sldId id="387"/>
            <p14:sldId id="389"/>
          </p14:sldIdLst>
        </p14:section>
        <p14:section name="0. Technical pre-requisites" id="{E213CAC3-A784-4F9D-AEBD-558C6D1C388C}">
          <p14:sldIdLst>
            <p14:sldId id="390"/>
            <p14:sldId id="391"/>
            <p14:sldId id="392"/>
            <p14:sldId id="454"/>
            <p14:sldId id="393"/>
            <p14:sldId id="394"/>
            <p14:sldId id="395"/>
            <p14:sldId id="413"/>
            <p14:sldId id="414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.2. A bit of jargon" id="{A07A4106-FDDA-4519-82AE-5205038263B6}">
          <p14:sldIdLst>
            <p14:sldId id="396"/>
            <p14:sldId id="397"/>
            <p14:sldId id="299"/>
            <p14:sldId id="313"/>
            <p14:sldId id="401"/>
            <p14:sldId id="276"/>
            <p14:sldId id="398"/>
            <p14:sldId id="402"/>
            <p14:sldId id="399"/>
            <p14:sldId id="400"/>
          </p14:sldIdLst>
        </p14:section>
        <p14:section name="I.3. Families of ML problems" id="{55D2357B-2C0A-43B8-A477-947241819A7F}">
          <p14:sldIdLst>
            <p14:sldId id="403"/>
            <p14:sldId id="416"/>
            <p14:sldId id="420"/>
            <p14:sldId id="415"/>
            <p14:sldId id="421"/>
            <p14:sldId id="422"/>
            <p14:sldId id="423"/>
            <p14:sldId id="424"/>
            <p14:sldId id="418"/>
            <p14:sldId id="419"/>
            <p14:sldId id="417"/>
            <p14:sldId id="425"/>
            <p14:sldId id="426"/>
            <p14:sldId id="427"/>
          </p14:sldIdLst>
        </p14:section>
        <p14:section name="I.4. Structure a of typical ML problem" id="{5515C39D-FD16-4B17-8FD6-858173B071C2}">
          <p14:sldIdLst>
            <p14:sldId id="404"/>
            <p14:sldId id="428"/>
            <p14:sldId id="429"/>
            <p14:sldId id="430"/>
          </p14:sldIdLst>
        </p14:section>
        <p14:section name="II.1. The linear regression problem" id="{7F7C3EFF-24D8-46F9-AD5D-C806FE7D5ADC}">
          <p14:sldIdLst>
            <p14:sldId id="433"/>
            <p14:sldId id="434"/>
            <p14:sldId id="435"/>
            <p14:sldId id="436"/>
            <p14:sldId id="437"/>
            <p14:sldId id="439"/>
            <p14:sldId id="438"/>
            <p14:sldId id="405"/>
            <p14:sldId id="440"/>
            <p14:sldId id="432"/>
            <p14:sldId id="441"/>
            <p14:sldId id="442"/>
            <p14:sldId id="443"/>
            <p14:sldId id="444"/>
            <p14:sldId id="446"/>
            <p14:sldId id="447"/>
          </p14:sldIdLst>
        </p14:section>
        <p14:section name="II.2. Solving the linear regression problem analytically" id="{5AC599D5-9DB1-455E-A49B-B34B9DDC9702}">
          <p14:sldIdLst>
            <p14:sldId id="445"/>
            <p14:sldId id="448"/>
            <p14:sldId id="450"/>
            <p14:sldId id="530"/>
            <p14:sldId id="531"/>
            <p14:sldId id="532"/>
            <p14:sldId id="533"/>
            <p14:sldId id="451"/>
            <p14:sldId id="452"/>
          </p14:sldIdLst>
        </p14:section>
        <p14:section name="II.3. Solving the linear regression problem with gradient descent" id="{3D459045-5515-4E4A-A7FB-662E43EAD6A0}">
          <p14:sldIdLst>
            <p14:sldId id="453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4B321-FAE4-4619-B323-54DD509033D8}" v="25" dt="2023-01-30T07:29:48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43E4B321-FAE4-4619-B323-54DD509033D8}"/>
    <pc:docChg chg="delSld modSld addSection delSection modSection">
      <pc:chgData name="Matthieu De Mari" userId="dfb708c9-d8dc-439f-9a3b-c772bf4a311c" providerId="ADAL" clId="{43E4B321-FAE4-4619-B323-54DD509033D8}" dt="2023-01-30T07:47:21.264" v="121" actId="20577"/>
      <pc:docMkLst>
        <pc:docMk/>
      </pc:docMkLst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43E4B321-FAE4-4619-B323-54DD509033D8}" dt="2023-01-25T01:52:08.568" v="10" actId="4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43E4B321-FAE4-4619-B323-54DD509033D8}" dt="2023-01-30T06:52:35.912" v="41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43E4B321-FAE4-4619-B323-54DD509033D8}" dt="2023-01-30T06:52:35.912" v="41" actId="20577"/>
          <ac:spMkLst>
            <pc:docMk/>
            <pc:sldMk cId="3664827220" sldId="404"/>
            <ac:spMk id="3" creationId="{A8F9105B-275A-6368-138C-0B2E6CBEE91D}"/>
          </ac:spMkLst>
        </pc:spChg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377302654" sldId="412"/>
        </pc:sldMkLst>
      </pc:sldChg>
      <pc:sldChg chg="modSp mod">
        <pc:chgData name="Matthieu De Mari" userId="dfb708c9-d8dc-439f-9a3b-c772bf4a311c" providerId="ADAL" clId="{43E4B321-FAE4-4619-B323-54DD509033D8}" dt="2023-01-30T06:55:32.662" v="42" actId="20577"/>
        <pc:sldMkLst>
          <pc:docMk/>
          <pc:sldMk cId="2034094350" sldId="429"/>
        </pc:sldMkLst>
        <pc:spChg chg="mod">
          <ac:chgData name="Matthieu De Mari" userId="dfb708c9-d8dc-439f-9a3b-c772bf4a311c" providerId="ADAL" clId="{43E4B321-FAE4-4619-B323-54DD509033D8}" dt="2023-01-30T06:55:32.662" v="42" actId="20577"/>
          <ac:spMkLst>
            <pc:docMk/>
            <pc:sldMk cId="2034094350" sldId="429"/>
            <ac:spMk id="3" creationId="{A8F9105B-275A-6368-138C-0B2E6CBEE91D}"/>
          </ac:spMkLst>
        </pc:spChg>
      </pc:sldChg>
      <pc:sldChg chg="modSp mod">
        <pc:chgData name="Matthieu De Mari" userId="dfb708c9-d8dc-439f-9a3b-c772bf4a311c" providerId="ADAL" clId="{43E4B321-FAE4-4619-B323-54DD509033D8}" dt="2023-01-30T06:58:05.933" v="43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43E4B321-FAE4-4619-B323-54DD509033D8}" dt="2023-01-30T06:58:05.933" v="43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modSp">
        <pc:chgData name="Matthieu De Mari" userId="dfb708c9-d8dc-439f-9a3b-c772bf4a311c" providerId="ADAL" clId="{43E4B321-FAE4-4619-B323-54DD509033D8}" dt="2023-01-25T03:40:06.578" v="21" actId="114"/>
        <pc:sldMkLst>
          <pc:docMk/>
          <pc:sldMk cId="4075916720" sldId="448"/>
        </pc:sldMkLst>
        <pc:spChg chg="mod">
          <ac:chgData name="Matthieu De Mari" userId="dfb708c9-d8dc-439f-9a3b-c772bf4a311c" providerId="ADAL" clId="{43E4B321-FAE4-4619-B323-54DD509033D8}" dt="2023-01-25T03:40:06.578" v="21" actId="114"/>
          <ac:spMkLst>
            <pc:docMk/>
            <pc:sldMk cId="4075916720" sldId="448"/>
            <ac:spMk id="3" creationId="{9BAE63A8-7CB3-9103-18B5-4F57A6F933B5}"/>
          </ac:spMkLst>
        </pc:spChg>
      </pc:sldChg>
      <pc:sldChg chg="modSp">
        <pc:chgData name="Matthieu De Mari" userId="dfb708c9-d8dc-439f-9a3b-c772bf4a311c" providerId="ADAL" clId="{43E4B321-FAE4-4619-B323-54DD509033D8}" dt="2023-01-30T07:29:48.961" v="44" actId="20578"/>
        <pc:sldMkLst>
          <pc:docMk/>
          <pc:sldMk cId="2483381568" sldId="459"/>
        </pc:sldMkLst>
        <pc:spChg chg="mod">
          <ac:chgData name="Matthieu De Mari" userId="dfb708c9-d8dc-439f-9a3b-c772bf4a311c" providerId="ADAL" clId="{43E4B321-FAE4-4619-B323-54DD509033D8}" dt="2023-01-30T07:29:48.961" v="44" actId="20578"/>
          <ac:spMkLst>
            <pc:docMk/>
            <pc:sldMk cId="2483381568" sldId="459"/>
            <ac:spMk id="4" creationId="{D6FC8E3E-422C-DDA8-8AEA-BAC629653399}"/>
          </ac:spMkLst>
        </pc:spChg>
      </pc:sldChg>
      <pc:sldChg chg="modSp mod">
        <pc:chgData name="Matthieu De Mari" userId="dfb708c9-d8dc-439f-9a3b-c772bf4a311c" providerId="ADAL" clId="{43E4B321-FAE4-4619-B323-54DD509033D8}" dt="2023-01-30T07:47:21.264" v="121" actId="20577"/>
        <pc:sldMkLst>
          <pc:docMk/>
          <pc:sldMk cId="937951911" sldId="464"/>
        </pc:sldMkLst>
        <pc:spChg chg="mod">
          <ac:chgData name="Matthieu De Mari" userId="dfb708c9-d8dc-439f-9a3b-c772bf4a311c" providerId="ADAL" clId="{43E4B321-FAE4-4619-B323-54DD509033D8}" dt="2023-01-30T07:47:21.264" v="121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43E4B321-FAE4-4619-B323-54DD509033D8}" dt="2023-01-25T01:51:58.608" v="8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43E4B321-FAE4-4619-B323-54DD509033D8}" dt="2023-01-25T01:51:57.482" v="7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43E4B321-FAE4-4619-B323-54DD509033D8}" dt="2023-01-25T01:51:56.498" v="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43E4B321-FAE4-4619-B323-54DD509033D8}" dt="2023-01-25T01:51:54.491" v="4" actId="47"/>
        <pc:sldMkLst>
          <pc:docMk/>
          <pc:sldMk cId="1153237101" sldId="515"/>
        </pc:sldMkLst>
      </pc:sldChg>
      <pc:sldChg chg="del">
        <pc:chgData name="Matthieu De Mari" userId="dfb708c9-d8dc-439f-9a3b-c772bf4a311c" providerId="ADAL" clId="{43E4B321-FAE4-4619-B323-54DD509033D8}" dt="2023-01-25T01:51:55.447" v="5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43E4B321-FAE4-4619-B323-54DD509033D8}" dt="2023-01-25T01:51:53.703" v="3" actId="47"/>
        <pc:sldMkLst>
          <pc:docMk/>
          <pc:sldMk cId="3537601752" sldId="520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6782498" sldId="529"/>
        </pc:sldMkLst>
      </pc:sldChg>
      <pc:sldChg chg="modSp">
        <pc:chgData name="Matthieu De Mari" userId="dfb708c9-d8dc-439f-9a3b-c772bf4a311c" providerId="ADAL" clId="{43E4B321-FAE4-4619-B323-54DD509033D8}" dt="2023-01-25T03:47:39.765" v="35" actId="20577"/>
        <pc:sldMkLst>
          <pc:docMk/>
          <pc:sldMk cId="1791705232" sldId="532"/>
        </pc:sldMkLst>
        <pc:spChg chg="mod">
          <ac:chgData name="Matthieu De Mari" userId="dfb708c9-d8dc-439f-9a3b-c772bf4a311c" providerId="ADAL" clId="{43E4B321-FAE4-4619-B323-54DD509033D8}" dt="2023-01-25T03:47:39.765" v="35" actId="20577"/>
          <ac:spMkLst>
            <pc:docMk/>
            <pc:sldMk cId="1791705232" sldId="532"/>
            <ac:spMk id="3" creationId="{F8B913BE-9D0F-C6F5-D2AA-F7829400A0CA}"/>
          </ac:spMkLst>
        </pc:sp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753014364" sldId="548"/>
        </pc:sldMkLst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modSection">
      <pc:chgData name="Matthieu De Mari" userId="dfb708c9-d8dc-439f-9a3b-c772bf4a311c" providerId="ADAL" clId="{0C574F24-0842-4510-AB61-4E12E986D5CF}" dt="2023-01-25T01:49:56.828" v="28230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0:54:30.262" v="24515" actId="20577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54:30.262" v="24515" actId="20577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3T08:03:42.912" v="18572" actId="14100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3T08:03:42.912" v="18572" actId="14100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modSp new mod">
        <pc:chgData name="Matthieu De Mari" userId="dfb708c9-d8dc-439f-9a3b-c772bf4a311c" providerId="ADAL" clId="{0C574F24-0842-4510-AB61-4E12E986D5CF}" dt="2023-01-23T08:44:58.482" v="18831" actId="2763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3T08:44:58.482" v="18831" actId="27636"/>
          <ac:spMkLst>
            <pc:docMk/>
            <pc:sldMk cId="467965437" sldId="512"/>
            <ac:spMk id="3" creationId="{69973FE9-2456-3189-E04A-C10B8A15BD47}"/>
          </ac:spMkLst>
        </pc:spChg>
        <pc:spChg chg="mod">
          <ac:chgData name="Matthieu De Mari" userId="dfb708c9-d8dc-439f-9a3b-c772bf4a311c" providerId="ADAL" clId="{0C574F24-0842-4510-AB61-4E12E986D5CF}" dt="2023-01-23T08:44:58.481" v="18830" actId="27636"/>
          <ac:spMkLst>
            <pc:docMk/>
            <pc:sldMk cId="467965437" sldId="512"/>
            <ac:spMk id="4" creationId="{F6D4DB04-EDFA-E40F-AD1C-A30D9488A946}"/>
          </ac:spMkLst>
        </pc:spChg>
      </pc:sldChg>
      <pc:sldChg chg="add">
        <pc:chgData name="Matthieu De Mari" userId="dfb708c9-d8dc-439f-9a3b-c772bf4a311c" providerId="ADAL" clId="{0C574F24-0842-4510-AB61-4E12E986D5CF}" dt="2023-01-23T08:10:23.624" v="18823"/>
        <pc:sldMkLst>
          <pc:docMk/>
          <pc:sldMk cId="1737018993" sldId="513"/>
        </pc:sldMkLst>
      </pc:sldChg>
      <pc:sldChg chg="add">
        <pc:chgData name="Matthieu De Mari" userId="dfb708c9-d8dc-439f-9a3b-c772bf4a311c" providerId="ADAL" clId="{0C574F24-0842-4510-AB61-4E12E986D5CF}" dt="2023-01-23T08:10:41.446" v="18825"/>
        <pc:sldMkLst>
          <pc:docMk/>
          <pc:sldMk cId="2222172378" sldId="514"/>
        </pc:sldMkLst>
      </pc:sldChg>
      <pc:sldChg chg="add">
        <pc:chgData name="Matthieu De Mari" userId="dfb708c9-d8dc-439f-9a3b-c772bf4a311c" providerId="ADAL" clId="{0C574F24-0842-4510-AB61-4E12E986D5CF}" dt="2023-01-23T08:11:00.197" v="1882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">
        <pc:chgData name="Matthieu De Mari" userId="dfb708c9-d8dc-439f-9a3b-c772bf4a311c" providerId="ADAL" clId="{0C574F24-0842-4510-AB61-4E12E986D5CF}" dt="2023-01-24T18:36:00.747" v="22241"/>
        <pc:sldMkLst>
          <pc:docMk/>
          <pc:sldMk cId="3542605904" sldId="519"/>
        </pc:sldMkLst>
      </pc:sldChg>
      <pc:sldChg chg="add">
        <pc:chgData name="Matthieu De Mari" userId="dfb708c9-d8dc-439f-9a3b-c772bf4a311c" providerId="ADAL" clId="{0C574F24-0842-4510-AB61-4E12E986D5CF}" dt="2023-01-24T18:36:17.552" v="22243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0:54:17.826" v="24514" actId="20577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0:54:17.826" v="24514" actId="20577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1:41:52.734" v="27374" actId="114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1:40:59.785" v="27342" actId="27636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588925"/>
          <a:ext cx="2685757" cy="26857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1342878" y="0"/>
          <a:ext cx="3133383" cy="26857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Artificial intelligence</a:t>
          </a:r>
          <a:endParaRPr lang="en-SG" sz="2600" kern="1200" dirty="0"/>
        </a:p>
      </dsp:txBody>
      <dsp:txXfrm>
        <a:off x="1342878" y="0"/>
        <a:ext cx="3133383" cy="570723"/>
      </dsp:txXfrm>
    </dsp:sp>
    <dsp:sp modelId="{82D0C9BC-AB35-41ED-B5AA-19E1A0BC3DB9}">
      <dsp:nvSpPr>
        <dsp:cNvPr id="0" name=""/>
        <dsp:cNvSpPr/>
      </dsp:nvSpPr>
      <dsp:spPr>
        <a:xfrm>
          <a:off x="352505" y="1159649"/>
          <a:ext cx="1980745" cy="19807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1342878" y="1159649"/>
          <a:ext cx="3133383" cy="19807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Machine Learning</a:t>
          </a:r>
          <a:endParaRPr lang="en-SG" sz="2600" kern="1200" dirty="0"/>
        </a:p>
      </dsp:txBody>
      <dsp:txXfrm>
        <a:off x="1342878" y="1159649"/>
        <a:ext cx="3133383" cy="570723"/>
      </dsp:txXfrm>
    </dsp:sp>
    <dsp:sp modelId="{D6E232F9-A506-41A3-9B36-CE9DEC8D4034}">
      <dsp:nvSpPr>
        <dsp:cNvPr id="0" name=""/>
        <dsp:cNvSpPr/>
      </dsp:nvSpPr>
      <dsp:spPr>
        <a:xfrm>
          <a:off x="705011" y="1730372"/>
          <a:ext cx="1275734" cy="12757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1342878" y="1730372"/>
          <a:ext cx="3133383" cy="12757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Neural Networks</a:t>
          </a:r>
          <a:endParaRPr lang="en-SG" sz="2600" kern="1200" dirty="0"/>
        </a:p>
      </dsp:txBody>
      <dsp:txXfrm>
        <a:off x="1342878" y="1730372"/>
        <a:ext cx="3133383" cy="570723"/>
      </dsp:txXfrm>
    </dsp:sp>
    <dsp:sp modelId="{DBC2DDC1-AE94-4F82-BDDC-398D3F9B144A}">
      <dsp:nvSpPr>
        <dsp:cNvPr id="0" name=""/>
        <dsp:cNvSpPr/>
      </dsp:nvSpPr>
      <dsp:spPr>
        <a:xfrm>
          <a:off x="1057516" y="2301096"/>
          <a:ext cx="570723" cy="5707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1342878" y="2301096"/>
          <a:ext cx="3133383" cy="570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Deep Learning</a:t>
          </a:r>
          <a:endParaRPr lang="en-SG" sz="2600" kern="1200" dirty="0"/>
        </a:p>
      </dsp:txBody>
      <dsp:txXfrm>
        <a:off x="1342878" y="2301096"/>
        <a:ext cx="3133383" cy="57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609001"/>
          <a:ext cx="1746954" cy="17469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873477" y="0"/>
          <a:ext cx="2038113" cy="17469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</a:t>
          </a:r>
          <a:endParaRPr lang="en-SG" sz="1700" kern="1200" dirty="0"/>
        </a:p>
      </dsp:txBody>
      <dsp:txXfrm>
        <a:off x="873477" y="0"/>
        <a:ext cx="2038113" cy="371227"/>
      </dsp:txXfrm>
    </dsp:sp>
    <dsp:sp modelId="{82D0C9BC-AB35-41ED-B5AA-19E1A0BC3DB9}">
      <dsp:nvSpPr>
        <dsp:cNvPr id="0" name=""/>
        <dsp:cNvSpPr/>
      </dsp:nvSpPr>
      <dsp:spPr>
        <a:xfrm>
          <a:off x="229287" y="980229"/>
          <a:ext cx="1288379" cy="128837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873477" y="980229"/>
          <a:ext cx="2038113" cy="1288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  <a:endParaRPr lang="en-SG" sz="1700" kern="1200" dirty="0"/>
        </a:p>
      </dsp:txBody>
      <dsp:txXfrm>
        <a:off x="873477" y="980229"/>
        <a:ext cx="2038113" cy="371227"/>
      </dsp:txXfrm>
    </dsp:sp>
    <dsp:sp modelId="{D6E232F9-A506-41A3-9B36-CE9DEC8D4034}">
      <dsp:nvSpPr>
        <dsp:cNvPr id="0" name=""/>
        <dsp:cNvSpPr/>
      </dsp:nvSpPr>
      <dsp:spPr>
        <a:xfrm>
          <a:off x="458575" y="1351456"/>
          <a:ext cx="829803" cy="82980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873477" y="1351456"/>
          <a:ext cx="2038113" cy="8298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Neural Networks</a:t>
          </a:r>
          <a:endParaRPr lang="en-SG" sz="1700" kern="1200" dirty="0"/>
        </a:p>
      </dsp:txBody>
      <dsp:txXfrm>
        <a:off x="873477" y="1351456"/>
        <a:ext cx="2038113" cy="371227"/>
      </dsp:txXfrm>
    </dsp:sp>
    <dsp:sp modelId="{DBC2DDC1-AE94-4F82-BDDC-398D3F9B144A}">
      <dsp:nvSpPr>
        <dsp:cNvPr id="0" name=""/>
        <dsp:cNvSpPr/>
      </dsp:nvSpPr>
      <dsp:spPr>
        <a:xfrm>
          <a:off x="687863" y="1722684"/>
          <a:ext cx="371227" cy="37122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873477" y="1722684"/>
          <a:ext cx="2038113" cy="371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  <a:endParaRPr lang="en-SG" sz="1700" kern="1200" dirty="0"/>
        </a:p>
      </dsp:txBody>
      <dsp:txXfrm>
        <a:off x="873477" y="1722684"/>
        <a:ext cx="2038113" cy="37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manning.com/books/deep-learning-with-pytor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downloads" TargetMode="External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W1-S1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5: </a:t>
            </a:r>
            <a:r>
              <a:rPr lang="en-GB" dirty="0"/>
              <a:t>Sequential data (times series, text, etc.), vanilla Recurrent Neural Networks, Gated Recurrent Units, Long-Short Term Memory cells, advanced RNN networks, mixing models for advanced architectures and project announcement.</a:t>
            </a:r>
          </a:p>
          <a:p>
            <a:endParaRPr lang="en-GB" dirty="0"/>
          </a:p>
          <a:p>
            <a:r>
              <a:rPr lang="en-GB" b="1" dirty="0"/>
              <a:t>Week 6: </a:t>
            </a:r>
            <a:r>
              <a:rPr lang="en-GB" dirty="0"/>
              <a:t>Adversarial machine learning, attacking a Neural Network with basic gradient-based attacks, fundamental limits of Neural Networks, </a:t>
            </a:r>
            <a:r>
              <a:rPr lang="en-GB" dirty="0" err="1"/>
              <a:t>defense</a:t>
            </a:r>
            <a:r>
              <a:rPr lang="en-GB" dirty="0"/>
              <a:t> mechanisms and state-of-the-art of some advanced attacks techniques. </a:t>
            </a:r>
            <a:r>
              <a:rPr lang="en-GB" dirty="0" err="1"/>
              <a:t>MidTerm</a:t>
            </a:r>
            <a:r>
              <a:rPr lang="en-GB" dirty="0"/>
              <a:t> exam (based on W1-5).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30627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Sklearn</a:t>
            </a:r>
            <a:r>
              <a:rPr lang="en-GB" dirty="0"/>
              <a:t> for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practice, we never implement the linear regression model ourselves (but it is a good practice to try it at least once!)</a:t>
            </a:r>
          </a:p>
          <a:p>
            <a:r>
              <a:rPr lang="en-SG" dirty="0"/>
              <a:t>It is often faster to rely on the </a:t>
            </a:r>
            <a:r>
              <a:rPr lang="en-SG" b="1" dirty="0" err="1"/>
              <a:t>sklearn</a:t>
            </a:r>
            <a:r>
              <a:rPr lang="en-SG" dirty="0"/>
              <a:t> library and use the </a:t>
            </a:r>
            <a:r>
              <a:rPr lang="en-SG" b="1" dirty="0" err="1"/>
              <a:t>LinearRegression</a:t>
            </a:r>
            <a:r>
              <a:rPr lang="en-SG" dirty="0"/>
              <a:t> object!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26B1-C5BF-DC38-9BBC-1FE0F11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13" y="3643336"/>
            <a:ext cx="8220355" cy="32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332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using </a:t>
            </a:r>
            <a:r>
              <a:rPr lang="en-GB" dirty="0" err="1"/>
              <a:t>Sklearn</a:t>
            </a:r>
            <a:r>
              <a:rPr lang="en-GB" dirty="0"/>
              <a:t>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training, it is also good practice to check if the predictor makes sense, by asking it to predict the price of an apartment it has never seen before.</a:t>
            </a:r>
          </a:p>
          <a:p>
            <a:r>
              <a:rPr lang="en-GB" dirty="0"/>
              <a:t>Confirm the value manually, if possible.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5D5F-2F06-C1E2-91F0-1B6EE4E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75" y="3585149"/>
            <a:ext cx="8246052" cy="32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/>
              <a:t>Week 8: </a:t>
            </a:r>
            <a:r>
              <a:rPr lang="en-GB" dirty="0"/>
              <a:t>The embedding problem, more advanced concepts on RNNs, introduction to Natural Language Processing (NLP) and Word Embeddings for NLP, brief state-of-the-art on NLP, attention and transformers architectures.</a:t>
            </a:r>
            <a:br>
              <a:rPr lang="en-GB" dirty="0"/>
            </a:br>
            <a:r>
              <a:rPr lang="en-GB" dirty="0"/>
              <a:t>Preparing transition to the 50.040 Natural Language Processing course.</a:t>
            </a:r>
          </a:p>
          <a:p>
            <a:endParaRPr lang="en-GB" dirty="0"/>
          </a:p>
          <a:p>
            <a:r>
              <a:rPr lang="en-GB" b="1" dirty="0"/>
              <a:t>Week 9: </a:t>
            </a:r>
            <a:r>
              <a:rPr lang="en-GB" dirty="0"/>
              <a:t>Quick introduction to Graph Theory and typical graph datasets and problems, basics of Graph Convolutional Networks, brief state-of-the-art of advanced Graph Convolutional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917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10: </a:t>
            </a:r>
            <a:r>
              <a:rPr lang="en-GB" dirty="0"/>
              <a:t>Generative Models, Autoencoders and Variational Autoencoders, Generative Adversarial Networks (GANs), Advanced concepts on Generative Adversarial Networks, Practice on GANs.</a:t>
            </a:r>
          </a:p>
          <a:p>
            <a:endParaRPr lang="en-GB" dirty="0"/>
          </a:p>
          <a:p>
            <a:r>
              <a:rPr lang="en-GB" b="1" dirty="0"/>
              <a:t>Week 11: </a:t>
            </a:r>
            <a:r>
              <a:rPr lang="en-GB" dirty="0"/>
              <a:t>Brief introduction to reinforcement learning, and state-action-rewards systems, multi-armed bandit problem and the exploration/exploitation trade-off, Q-learning and Deep Q-Learning. Brief state-of-the-art discussion about further works in Reinforcement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531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Week 12: </a:t>
            </a:r>
            <a:r>
              <a:rPr lang="en-GB" dirty="0" err="1"/>
              <a:t>Explainability</a:t>
            </a:r>
            <a:r>
              <a:rPr lang="en-GB" dirty="0"/>
              <a:t>/Interpretability and open questions in research about Neural Networks. Deep belief models and diffusion models. What will be the next revolution in AI? (a word on </a:t>
            </a:r>
            <a:r>
              <a:rPr lang="en-GB" dirty="0" err="1"/>
              <a:t>ChatGPT</a:t>
            </a:r>
            <a:r>
              <a:rPr lang="en-GB" dirty="0"/>
              <a:t>, Dall-E, etc.). Closing and future directions for studying Deep Learning. </a:t>
            </a:r>
          </a:p>
          <a:p>
            <a:endParaRPr lang="en-GB" dirty="0"/>
          </a:p>
          <a:p>
            <a:r>
              <a:rPr lang="en-GB" b="1" dirty="0"/>
              <a:t>Week 13: </a:t>
            </a:r>
            <a:r>
              <a:rPr lang="en-GB" dirty="0"/>
              <a:t>Recap. Project presentations and guest conferences (TBA).</a:t>
            </a:r>
          </a:p>
          <a:p>
            <a:endParaRPr lang="en-GB" dirty="0"/>
          </a:p>
          <a:p>
            <a:r>
              <a:rPr lang="en-SG" b="1" dirty="0"/>
              <a:t>Week 14: </a:t>
            </a:r>
            <a:r>
              <a:rPr lang="en-SG" dirty="0"/>
              <a:t>Final exam (probably W1-13).</a:t>
            </a:r>
          </a:p>
        </p:txBody>
      </p:sp>
    </p:spTree>
    <p:extLst>
      <p:ext uri="{BB962C8B-B14F-4D97-AF65-F5344CB8AC3E}">
        <p14:creationId xmlns:p14="http://schemas.microsoft.com/office/powerpoint/2010/main" val="296435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F96E-2941-74BC-F17E-3EE0BC3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Textbooks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3A28C-95D3-2045-78E8-BEAFD034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0438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Supporting textbooks, for your curiosity (not needed to understand this course).</a:t>
            </a:r>
          </a:p>
          <a:p>
            <a:r>
              <a:rPr lang="en-GB" dirty="0"/>
              <a:t>Michael A. Nielsen, “Neural networks and deep learning”, 2015. (</a:t>
            </a:r>
            <a:r>
              <a:rPr lang="en-GB" dirty="0">
                <a:hlinkClick r:id="rId2"/>
              </a:rPr>
              <a:t>http://neuralnetworksanddeeplearning.com/</a:t>
            </a:r>
            <a:r>
              <a:rPr lang="en-GB" dirty="0"/>
              <a:t>)</a:t>
            </a:r>
          </a:p>
          <a:p>
            <a:r>
              <a:rPr lang="en-GB" dirty="0"/>
              <a:t>Ian Goodfellow,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Aaron Courville, “Deep learning”, 2016. (</a:t>
            </a:r>
            <a:r>
              <a:rPr lang="en-GB" dirty="0">
                <a:hlinkClick r:id="rId3"/>
              </a:rPr>
              <a:t>https://www.deeplearningbook.org/</a:t>
            </a:r>
            <a:r>
              <a:rPr lang="en-GB" dirty="0"/>
              <a:t>)</a:t>
            </a:r>
          </a:p>
          <a:p>
            <a:r>
              <a:rPr lang="en-GB" dirty="0"/>
              <a:t>Stevens et al., “Deep Learning with </a:t>
            </a:r>
            <a:r>
              <a:rPr lang="en-GB" dirty="0" err="1"/>
              <a:t>PyTorch</a:t>
            </a:r>
            <a:r>
              <a:rPr lang="en-GB" dirty="0"/>
              <a:t>”, 2020. (</a:t>
            </a:r>
            <a:r>
              <a:rPr lang="en-GB" dirty="0">
                <a:hlinkClick r:id="rId4"/>
              </a:rPr>
              <a:t>https://www.manning.com/books/deep-learning-with-pytorch</a:t>
            </a:r>
            <a:r>
              <a:rPr lang="en-GB" dirty="0"/>
              <a:t>)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C8823-C103-3CE1-B38D-3C48663B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408" y="4833257"/>
            <a:ext cx="1614858" cy="1939685"/>
          </a:xfrm>
          <a:prstGeom prst="rect">
            <a:avLst/>
          </a:prstGeom>
        </p:spPr>
      </p:pic>
      <p:pic>
        <p:nvPicPr>
          <p:cNvPr id="9" name="Picture 8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27054BCD-226C-642D-79D1-F83C787B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2" r="20653"/>
          <a:stretch/>
        </p:blipFill>
        <p:spPr>
          <a:xfrm>
            <a:off x="10099408" y="2619261"/>
            <a:ext cx="1616504" cy="2086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99614-E0B3-FF83-C910-37419D7FD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971" y="251925"/>
            <a:ext cx="2167732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r>
              <a:rPr lang="en-GB" b="1" dirty="0" err="1"/>
              <a:t>Homeworks</a:t>
            </a:r>
            <a:r>
              <a:rPr lang="en-GB" b="1" dirty="0"/>
              <a:t> (24%): </a:t>
            </a:r>
            <a:r>
              <a:rPr lang="en-GB" dirty="0"/>
              <a:t>Given on Weeks 2, 5, 8, 10.</a:t>
            </a:r>
            <a:br>
              <a:rPr lang="en-GB" dirty="0"/>
            </a:br>
            <a:r>
              <a:rPr lang="en-GB" dirty="0"/>
              <a:t>Usually come in the form of a </a:t>
            </a:r>
            <a:r>
              <a:rPr lang="en-GB" dirty="0" err="1"/>
              <a:t>Jupyter</a:t>
            </a:r>
            <a:r>
              <a:rPr lang="en-GB" dirty="0"/>
              <a:t> Notebook, containing explanations, code snippets and questions.</a:t>
            </a:r>
            <a:br>
              <a:rPr lang="en-GB" dirty="0"/>
            </a:br>
            <a:r>
              <a:rPr lang="en-GB" dirty="0"/>
              <a:t>Submissions on </a:t>
            </a:r>
            <a:r>
              <a:rPr lang="en-GB" dirty="0" err="1"/>
              <a:t>eDimension</a:t>
            </a:r>
            <a:r>
              <a:rPr lang="en-GB" dirty="0"/>
              <a:t>, two weeks later or so, as a small PDF report containing code, figures and answers to questions.</a:t>
            </a:r>
            <a:br>
              <a:rPr lang="en-GB" dirty="0"/>
            </a:br>
            <a:r>
              <a:rPr lang="en-GB" dirty="0"/>
              <a:t>When time allows, debrief of </a:t>
            </a:r>
            <a:r>
              <a:rPr lang="en-GB" dirty="0" err="1"/>
              <a:t>homeworks</a:t>
            </a:r>
            <a:r>
              <a:rPr lang="en-GB" dirty="0"/>
              <a:t> in class.</a:t>
            </a:r>
          </a:p>
          <a:p>
            <a:endParaRPr lang="en-GB" dirty="0"/>
          </a:p>
          <a:p>
            <a:r>
              <a:rPr lang="en-GB" b="1" dirty="0" err="1"/>
              <a:t>MidTerm</a:t>
            </a:r>
            <a:r>
              <a:rPr lang="en-GB" b="1" dirty="0"/>
              <a:t> Exam (20%): </a:t>
            </a:r>
            <a:r>
              <a:rPr lang="en-GB" dirty="0"/>
              <a:t>Given on Week 6, March 1</a:t>
            </a:r>
            <a:r>
              <a:rPr lang="en-GB" baseline="30000" dirty="0"/>
              <a:t>st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1-5 to be tested.</a:t>
            </a:r>
            <a:br>
              <a:rPr lang="en-GB" dirty="0"/>
            </a:br>
            <a:r>
              <a:rPr lang="en-GB" dirty="0"/>
              <a:t>More details about venue and exam details to be announced closer to the exam date.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70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Final Exam (20%): </a:t>
            </a:r>
            <a:r>
              <a:rPr lang="en-GB" dirty="0"/>
              <a:t>Given on Week 14, April 26</a:t>
            </a:r>
            <a:r>
              <a:rPr lang="en-GB" baseline="30000" dirty="0"/>
              <a:t>th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1-13 to be tested.</a:t>
            </a:r>
            <a:br>
              <a:rPr lang="en-GB" dirty="0"/>
            </a:br>
            <a:r>
              <a:rPr lang="en-GB" dirty="0"/>
              <a:t>More details about venue and exam details to be announced.</a:t>
            </a:r>
          </a:p>
          <a:p>
            <a:endParaRPr lang="en-GB" dirty="0"/>
          </a:p>
          <a:p>
            <a:r>
              <a:rPr lang="en-GB" b="1" dirty="0"/>
              <a:t>Project (29%): </a:t>
            </a:r>
            <a:r>
              <a:rPr lang="en-GB" dirty="0"/>
              <a:t>Groups of 2-3 students. Submission for project (code, report, presentation) expected on Week 13. Problem statement to be freely decided by students, as long as it matches a list of given requirements. We will have a guided demo project on Week 3, more details about the project will be given on Week 5.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Participation (5%): </a:t>
            </a:r>
            <a:r>
              <a:rPr lang="en-GB" dirty="0"/>
              <a:t>to my discretion.</a:t>
            </a:r>
          </a:p>
          <a:p>
            <a:r>
              <a:rPr lang="en-GB" b="1" dirty="0"/>
              <a:t>Student Feedback Survey (2%): </a:t>
            </a:r>
            <a:r>
              <a:rPr lang="en-GB" dirty="0"/>
              <a:t>the usual.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305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62744"/>
          </a:xfrm>
        </p:spPr>
        <p:txBody>
          <a:bodyPr/>
          <a:lstStyle/>
          <a:p>
            <a:r>
              <a:rPr lang="en-GB" dirty="0"/>
              <a:t>Install </a:t>
            </a:r>
            <a:r>
              <a:rPr lang="en-GB" b="1" dirty="0"/>
              <a:t>Python</a:t>
            </a:r>
            <a:r>
              <a:rPr lang="en-GB" dirty="0"/>
              <a:t> </a:t>
            </a:r>
            <a:r>
              <a:rPr lang="en-GB" b="1" dirty="0"/>
              <a:t>3</a:t>
            </a:r>
            <a:r>
              <a:rPr lang="en-GB" dirty="0"/>
              <a:t>, if you have not done so already (</a:t>
            </a:r>
            <a:r>
              <a:rPr lang="en-GB" u="sng" dirty="0"/>
              <a:t>this course does not cover C++/Java</a:t>
            </a:r>
            <a:r>
              <a:rPr lang="en-GB" dirty="0"/>
              <a:t>).</a:t>
            </a:r>
          </a:p>
          <a:p>
            <a:r>
              <a:rPr lang="en-GB" b="1" dirty="0"/>
              <a:t>Libraries needed (maybe more based on projects/</a:t>
            </a:r>
            <a:r>
              <a:rPr lang="en-GB" b="1" dirty="0" err="1"/>
              <a:t>homeworks</a:t>
            </a:r>
            <a:r>
              <a:rPr lang="en-GB" b="1" dirty="0"/>
              <a:t>): </a:t>
            </a:r>
            <a:r>
              <a:rPr lang="en-GB" dirty="0" err="1"/>
              <a:t>numpy</a:t>
            </a:r>
            <a:r>
              <a:rPr lang="en-GB" dirty="0"/>
              <a:t>, matplotlib,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, </a:t>
            </a:r>
            <a:r>
              <a:rPr lang="en-GB" dirty="0" err="1"/>
              <a:t>networkx</a:t>
            </a:r>
            <a:r>
              <a:rPr lang="en-GB" dirty="0"/>
              <a:t>, pillow, gym.</a:t>
            </a:r>
          </a:p>
          <a:p>
            <a:r>
              <a:rPr lang="en-GB" b="1" dirty="0" err="1"/>
              <a:t>Jupyter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 for demos of code, along with the slides.</a:t>
            </a:r>
          </a:p>
          <a:p>
            <a:r>
              <a:rPr lang="en-GB" dirty="0"/>
              <a:t>In doubt, you can always use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 err="1"/>
              <a:t>Colab</a:t>
            </a:r>
            <a:r>
              <a:rPr lang="en-GB" b="1" dirty="0"/>
              <a:t> </a:t>
            </a:r>
            <a:r>
              <a:rPr lang="en-GB" dirty="0"/>
              <a:t>to run the codes.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A7CA6E-5CDB-E94A-8BCF-45FFF37C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531527"/>
            <a:ext cx="5609911" cy="189486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A8AD514-CE28-D625-2C90-20F6161E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32" y="2265054"/>
            <a:ext cx="4655782" cy="2327891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7C01E8D-A578-BDA1-72B7-01BFFF2FE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88" y="4596729"/>
            <a:ext cx="4655781" cy="19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Framework of choice will be </a:t>
            </a:r>
            <a:r>
              <a:rPr lang="en-GB" b="1" dirty="0" err="1"/>
              <a:t>PyTorch</a:t>
            </a:r>
            <a:r>
              <a:rPr lang="en-GB" b="1" dirty="0"/>
              <a:t>! </a:t>
            </a:r>
            <a:r>
              <a:rPr lang="en-GB" dirty="0"/>
              <a:t>(not </a:t>
            </a:r>
            <a:r>
              <a:rPr lang="en-GB" dirty="0" err="1"/>
              <a:t>Tensorflow</a:t>
            </a:r>
            <a:r>
              <a:rPr lang="en-GB" dirty="0"/>
              <a:t>, not </a:t>
            </a:r>
            <a:r>
              <a:rPr lang="en-GB" dirty="0" err="1"/>
              <a:t>Keras</a:t>
            </a:r>
            <a:r>
              <a:rPr lang="en-GB" dirty="0"/>
              <a:t>, not </a:t>
            </a:r>
            <a:r>
              <a:rPr lang="en-GB" dirty="0" err="1"/>
              <a:t>MXNet</a:t>
            </a:r>
            <a:r>
              <a:rPr lang="en-GB" dirty="0"/>
              <a:t>, etc.)</a:t>
            </a:r>
          </a:p>
          <a:p>
            <a:r>
              <a:rPr lang="en-GB" dirty="0"/>
              <a:t>Increasing popularity and preferred to Google’s </a:t>
            </a:r>
            <a:r>
              <a:rPr lang="en-GB" dirty="0" err="1"/>
              <a:t>Tensorflow</a:t>
            </a:r>
            <a:r>
              <a:rPr lang="en-GB" dirty="0"/>
              <a:t> these days for many reasons.</a:t>
            </a:r>
          </a:p>
          <a:p>
            <a:r>
              <a:rPr lang="en-GB" dirty="0"/>
              <a:t>Learn more, if curious: </a:t>
            </a:r>
            <a:r>
              <a:rPr lang="en-GB" dirty="0">
                <a:hlinkClick r:id="rId2"/>
              </a:rPr>
              <a:t>https://www.assemblyai.com/blog/pytorch-vs-tensorflow-in-2022/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5EAB954-957E-D4B7-7CEA-B5B5FA43A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1" y="3328011"/>
            <a:ext cx="5719960" cy="352998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0EC893D-A9C0-E3AD-91DA-F3EAD655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57" y="1219994"/>
            <a:ext cx="4216034" cy="21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dirty="0" err="1"/>
              <a:t>PyTorch</a:t>
            </a:r>
            <a:r>
              <a:rPr lang="en-GB" dirty="0"/>
              <a:t>, by getting the right version from </a:t>
            </a:r>
            <a:br>
              <a:rPr lang="en-GB" dirty="0"/>
            </a:br>
            <a:r>
              <a:rPr lang="en-GB" dirty="0">
                <a:hlinkClick r:id="rId2"/>
              </a:rPr>
              <a:t>https://pytorch.org/get-started/locally/</a:t>
            </a:r>
            <a:endParaRPr lang="en-GB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13995-D8C5-2EBA-5976-84B600B6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4" y="3181539"/>
            <a:ext cx="9775171" cy="36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instructors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</a:t>
            </a:r>
            <a:r>
              <a:rPr lang="en-US"/>
              <a:t>: 2.401.07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FF3A6-B11F-1ADC-D3BE-E26F218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92" y="1548880"/>
            <a:ext cx="3209108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A83-A3EC-9C19-4AEA-1F0822DB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D948C2-751D-5DF2-0C7E-640C9E5C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23" y="1607363"/>
            <a:ext cx="9190954" cy="52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52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if your GPU is in the list of acceptable GPUs.</a:t>
            </a:r>
            <a:br>
              <a:rPr lang="en-GB" dirty="0"/>
            </a:br>
            <a:r>
              <a:rPr lang="en-GB" dirty="0">
                <a:hlinkClick r:id="rId2"/>
              </a:rPr>
              <a:t>https://developer.nvidia.com/cuda-gpus</a:t>
            </a:r>
            <a:endParaRPr lang="en-GB" dirty="0"/>
          </a:p>
          <a:p>
            <a:r>
              <a:rPr lang="en-GB" dirty="0"/>
              <a:t>If so, install CUDA (check version number matches </a:t>
            </a:r>
            <a:r>
              <a:rPr lang="en-GB" dirty="0" err="1"/>
              <a:t>PyTorch</a:t>
            </a:r>
            <a:r>
              <a:rPr lang="en-GB" dirty="0"/>
              <a:t> install!)</a:t>
            </a:r>
            <a:br>
              <a:rPr lang="en-GB" dirty="0"/>
            </a:br>
            <a:r>
              <a:rPr lang="en-GB" dirty="0">
                <a:hlinkClick r:id="rId3"/>
              </a:rPr>
              <a:t>https://developer.nvidia.com/cuda-downloads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43" y="3730782"/>
            <a:ext cx="7676314" cy="31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D325-7DF3-3B98-1AA4-FEBDE0B5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0C1D-8429-A9F5-70ED-9C87266E15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GPU not in the list of CUDA-enabled GPUs?</a:t>
            </a:r>
            <a:br>
              <a:rPr lang="en-GB" dirty="0"/>
            </a:br>
            <a:r>
              <a:rPr lang="en-GB" b="1" dirty="0"/>
              <a:t>Most notebooks can still run on CPU (but they might take significantly longer).</a:t>
            </a:r>
          </a:p>
          <a:p>
            <a:endParaRPr lang="en-GB" dirty="0"/>
          </a:p>
          <a:p>
            <a:r>
              <a:rPr lang="en-GB" dirty="0"/>
              <a:t>Always the option of using Google </a:t>
            </a:r>
            <a:r>
              <a:rPr lang="en-GB" dirty="0" err="1"/>
              <a:t>Colab</a:t>
            </a:r>
            <a:r>
              <a:rPr lang="en-GB" dirty="0"/>
              <a:t>, or create an education account on AWS.</a:t>
            </a:r>
          </a:p>
          <a:p>
            <a:endParaRPr lang="en-SG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52A89A-5796-289C-7EC1-5AEEB444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1" y="3610892"/>
            <a:ext cx="4655781" cy="199164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D647818-47CA-E035-9783-1CE629E2B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7" b="25839"/>
          <a:stretch/>
        </p:blipFill>
        <p:spPr>
          <a:xfrm>
            <a:off x="7256941" y="5602532"/>
            <a:ext cx="4705228" cy="114886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8D0A878-7AD3-C72A-C57F-77A0A74A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25" y="1733466"/>
            <a:ext cx="5754075" cy="17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2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2B8-16B2-DFEB-21E8-D5EA9B09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your </a:t>
            </a:r>
            <a:r>
              <a:rPr lang="en-GB" dirty="0" err="1"/>
              <a:t>PyTorch</a:t>
            </a:r>
            <a:r>
              <a:rPr lang="en-GB" dirty="0"/>
              <a:t> and CUDA install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01D2C-4BE4-C6CD-31D7-3F2E182779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Hello World for </a:t>
            </a:r>
            <a:r>
              <a:rPr lang="en-GB" b="1" dirty="0" err="1"/>
              <a:t>PyTorch</a:t>
            </a:r>
            <a:r>
              <a:rPr lang="en-GB" b="1" dirty="0"/>
              <a:t>: </a:t>
            </a:r>
            <a:r>
              <a:rPr lang="en-GB" dirty="0"/>
              <a:t>to check you have </a:t>
            </a:r>
            <a:r>
              <a:rPr lang="en-GB" dirty="0" err="1"/>
              <a:t>PyTorch</a:t>
            </a:r>
            <a:r>
              <a:rPr lang="en-GB" dirty="0"/>
              <a:t> installed correctly. The code below should run and display a tensor.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29EA2-9996-8782-66AE-561B2D472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Hello World for CUDA: </a:t>
            </a:r>
            <a:r>
              <a:rPr lang="en-GB" dirty="0"/>
              <a:t>to check you have correctly installed CUDA on top of </a:t>
            </a:r>
            <a:r>
              <a:rPr lang="en-GB" dirty="0" err="1"/>
              <a:t>PyTorch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code below should print </a:t>
            </a:r>
            <a:r>
              <a:rPr lang="en-GB" i="1" dirty="0"/>
              <a:t>True</a:t>
            </a:r>
            <a:r>
              <a:rPr lang="en-GB" dirty="0"/>
              <a:t>, as the output of</a:t>
            </a:r>
            <a:br>
              <a:rPr lang="en-GB" dirty="0"/>
            </a:br>
            <a:r>
              <a:rPr lang="en-GB" i="1" dirty="0" err="1"/>
              <a:t>torch.cuda.is_available</a:t>
            </a:r>
            <a:r>
              <a:rPr lang="en-GB" i="1" dirty="0"/>
              <a:t>()</a:t>
            </a:r>
            <a:endParaRPr lang="en-SG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2BB61-5547-E779-25BC-07029F68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06"/>
          <a:stretch/>
        </p:blipFill>
        <p:spPr>
          <a:xfrm>
            <a:off x="1130375" y="4656724"/>
            <a:ext cx="4928802" cy="203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21B2A-5B1A-3237-C1A9-541D91EE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74772"/>
            <a:ext cx="4792785" cy="194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A9CDE-B0B1-2295-86F9-490D9AEF3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9" r="74778" b="21063"/>
          <a:stretch/>
        </p:blipFill>
        <p:spPr>
          <a:xfrm>
            <a:off x="1099113" y="3774833"/>
            <a:ext cx="3660456" cy="11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2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PyTorch</a:t>
            </a:r>
            <a:r>
              <a:rPr lang="en-GB" b="1" dirty="0"/>
              <a:t> 2.0 </a:t>
            </a:r>
            <a:r>
              <a:rPr lang="en-GB" dirty="0"/>
              <a:t>has been announced end of 2022 and will have several new features, including </a:t>
            </a:r>
          </a:p>
          <a:p>
            <a:r>
              <a:rPr lang="en-GB" b="1" dirty="0" err="1"/>
              <a:t>torch.compile</a:t>
            </a:r>
            <a:r>
              <a:rPr lang="en-GB" b="1" dirty="0"/>
              <a:t>(), </a:t>
            </a:r>
            <a:r>
              <a:rPr lang="en-GB" dirty="0"/>
              <a:t>which allows for faster training,</a:t>
            </a:r>
          </a:p>
          <a:p>
            <a:r>
              <a:rPr lang="en-GB" dirty="0"/>
              <a:t>and the ability to move parts of the </a:t>
            </a:r>
            <a:r>
              <a:rPr lang="en-GB" dirty="0" err="1"/>
              <a:t>PyTorch</a:t>
            </a:r>
            <a:r>
              <a:rPr lang="en-GB" dirty="0"/>
              <a:t> framework from C++ back into Python.</a:t>
            </a:r>
          </a:p>
          <a:p>
            <a:pPr marL="0" indent="0">
              <a:buNone/>
            </a:pPr>
            <a:r>
              <a:rPr lang="en-GB" dirty="0"/>
              <a:t>It will also be cloud-agnostic, open-source.</a:t>
            </a:r>
            <a:endParaRPr lang="en-SG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BAEAF4E-92E3-AB67-5518-51DFC5B5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PyTorch</a:t>
            </a:r>
            <a:r>
              <a:rPr lang="en-GB" dirty="0"/>
              <a:t> 2.0 is currently still in its experimental phase. </a:t>
            </a:r>
            <a:r>
              <a:rPr lang="en-GB" b="1" dirty="0"/>
              <a:t>Stable </a:t>
            </a:r>
            <a:r>
              <a:rPr lang="en-GB" b="1" dirty="0" err="1"/>
              <a:t>PyTorch</a:t>
            </a:r>
            <a:r>
              <a:rPr lang="en-GB" b="1" dirty="0"/>
              <a:t> 2.0 release date is slotted for March 2023.</a:t>
            </a:r>
          </a:p>
          <a:p>
            <a:pPr marL="0" indent="0">
              <a:buNone/>
            </a:pPr>
            <a:r>
              <a:rPr lang="en-GB" i="1" dirty="0"/>
              <a:t>(Some </a:t>
            </a:r>
            <a:r>
              <a:rPr lang="en-GB" i="1" dirty="0" err="1"/>
              <a:t>nightlies</a:t>
            </a:r>
            <a:r>
              <a:rPr lang="en-GB" i="1" dirty="0"/>
              <a:t> releases are available, but I would advise against using them for now!</a:t>
            </a:r>
          </a:p>
          <a:p>
            <a:pPr marL="0" indent="0">
              <a:buNone/>
            </a:pPr>
            <a:r>
              <a:rPr lang="en-GB" i="1" dirty="0"/>
              <a:t>Allow me to explore it a bit more first and let us discuss it again in Week 13!)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1101FF3-693B-C90F-4D24-79DD171D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02448-3801-471A-05BA-5A898146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1" y="3936012"/>
            <a:ext cx="5495201" cy="265944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B938B3-49AA-64A9-0AE5-33A896685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Artificial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Intelligence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dirty="0"/>
              <a:t>“In Computer Science, </a:t>
            </a:r>
            <a:r>
              <a:rPr lang="en-SG" b="1" dirty="0">
                <a:solidFill>
                  <a:srgbClr val="00B050"/>
                </a:solidFill>
              </a:rPr>
              <a:t>Artificial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Intelligence</a:t>
            </a:r>
            <a:r>
              <a:rPr lang="en-SG" b="1" dirty="0"/>
              <a:t> (AI) </a:t>
            </a:r>
            <a:r>
              <a:rPr lang="en-SG" dirty="0"/>
              <a:t>refers to </a:t>
            </a:r>
            <a:r>
              <a:rPr lang="en-GB" dirty="0"/>
              <a:t>the theory and development of computer systems capable to </a:t>
            </a:r>
            <a:r>
              <a:rPr lang="en-GB" b="1" dirty="0"/>
              <a:t>perform cognitive tasks</a:t>
            </a:r>
            <a:r>
              <a:rPr lang="en-GB" dirty="0"/>
              <a:t> that normally require human intelligence, such as visual perception, speech recognition, decision-making, and translation between languages.”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CC3C7A5-B077-6F5F-45EA-4FDC58A4B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27673"/>
              </p:ext>
            </p:extLst>
          </p:nvPr>
        </p:nvGraphicFramePr>
        <p:xfrm>
          <a:off x="7137400" y="365125"/>
          <a:ext cx="4476262" cy="386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Introduce the technical aspects related to the </a:t>
            </a:r>
            <a:r>
              <a:rPr lang="en-GB" b="1" dirty="0"/>
              <a:t>implementation of Deep Neural Networks from scratch</a:t>
            </a:r>
            <a:r>
              <a:rPr lang="en-GB" dirty="0"/>
              <a:t>.</a:t>
            </a:r>
          </a:p>
          <a:p>
            <a:r>
              <a:rPr lang="en-GB" dirty="0"/>
              <a:t>Teach the students about the </a:t>
            </a:r>
            <a:r>
              <a:rPr lang="en-GB" b="1" dirty="0"/>
              <a:t>most popular framework </a:t>
            </a:r>
            <a:r>
              <a:rPr lang="en-GB" dirty="0"/>
              <a:t>for implementing Deep Neural Networks (as of Jan 2023): </a:t>
            </a:r>
            <a:r>
              <a:rPr lang="en-GB" b="1" dirty="0" err="1"/>
              <a:t>PyTorch</a:t>
            </a:r>
            <a:r>
              <a:rPr lang="en-GB" b="1" dirty="0"/>
              <a:t>.</a:t>
            </a:r>
          </a:p>
          <a:p>
            <a:r>
              <a:rPr lang="en-GB" dirty="0"/>
              <a:t>Discuss the </a:t>
            </a:r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foundations</a:t>
            </a:r>
            <a:r>
              <a:rPr lang="en-GB" dirty="0"/>
              <a:t>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b="1" dirty="0"/>
              <a:t>intuitions</a:t>
            </a:r>
            <a:r>
              <a:rPr lang="en-GB" dirty="0"/>
              <a:t> behind the Deep Learning framework, layers and some techniques.</a:t>
            </a:r>
          </a:p>
          <a:p>
            <a:r>
              <a:rPr lang="en-GB" dirty="0"/>
              <a:t>Give the students a </a:t>
            </a:r>
            <a:r>
              <a:rPr lang="en-GB" b="1" dirty="0"/>
              <a:t>global overview of the advanced techniques </a:t>
            </a:r>
            <a:r>
              <a:rPr lang="en-GB" dirty="0"/>
              <a:t>related to Deep Learning and Deep Neural Networks.</a:t>
            </a:r>
          </a:p>
          <a:p>
            <a:r>
              <a:rPr lang="en-GB" dirty="0"/>
              <a:t>Describe </a:t>
            </a:r>
            <a:r>
              <a:rPr lang="en-GB" b="1" dirty="0"/>
              <a:t>examples of practical applications </a:t>
            </a:r>
            <a:r>
              <a:rPr lang="en-GB" dirty="0"/>
              <a:t>of Deep Learning, showing how some key AIs were implemented using Deep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985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161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Computer Science, 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dirty="0"/>
              <a:t> </a:t>
            </a:r>
            <a:r>
              <a:rPr lang="en-GB" b="1" dirty="0"/>
              <a:t>(ML)</a:t>
            </a:r>
            <a:r>
              <a:rPr lang="en-GB" dirty="0"/>
              <a:t> refers to the field of study that describes </a:t>
            </a:r>
            <a:r>
              <a:rPr lang="en-GB" b="1" dirty="0"/>
              <a:t>techniques</a:t>
            </a:r>
            <a:r>
              <a:rPr lang="en-GB" dirty="0"/>
              <a:t> and </a:t>
            </a:r>
            <a:r>
              <a:rPr lang="en-GB" b="1" dirty="0"/>
              <a:t>algorithms</a:t>
            </a:r>
            <a:r>
              <a:rPr lang="en-GB" dirty="0"/>
              <a:t> that give computers the </a:t>
            </a:r>
            <a:r>
              <a:rPr lang="en-GB" b="1" dirty="0"/>
              <a:t>ability to learn without being explicitly programmed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u="sng" dirty="0"/>
              <a:t>Some</a:t>
            </a:r>
            <a:r>
              <a:rPr lang="en-GB" dirty="0"/>
              <a:t> implementations of machine learning may rely on data and neural networks.</a:t>
            </a:r>
          </a:p>
          <a:p>
            <a:pPr marL="0" indent="0">
              <a:buNone/>
            </a:pPr>
            <a:r>
              <a:rPr lang="en-GB" dirty="0"/>
              <a:t>- Arthur Samuel (1959).</a:t>
            </a:r>
            <a:endParaRPr lang="en-SG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D44B9A1-537C-8FAD-9312-28EA40B67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79052"/>
              </p:ext>
            </p:extLst>
          </p:nvPr>
        </p:nvGraphicFramePr>
        <p:xfrm>
          <a:off x="7151077" y="1914767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214A9B-AEF2-000F-C87F-D02A05A27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86585"/>
              </p:ext>
            </p:extLst>
          </p:nvPr>
        </p:nvGraphicFramePr>
        <p:xfrm>
          <a:off x="7151076" y="5079999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185986-30C4-409E-4CCE-C31ABDC63CE2}"/>
              </a:ext>
            </a:extLst>
          </p:cNvPr>
          <p:cNvSpPr txBox="1"/>
          <p:nvPr/>
        </p:nvSpPr>
        <p:spPr>
          <a:xfrm>
            <a:off x="7151075" y="1640958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Conventional programming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C98E0-52CF-30C6-2263-89612014B5AD}"/>
              </a:ext>
            </a:extLst>
          </p:cNvPr>
          <p:cNvSpPr txBox="1"/>
          <p:nvPr/>
        </p:nvSpPr>
        <p:spPr>
          <a:xfrm>
            <a:off x="7151075" y="4760397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Machine Learning</a:t>
            </a:r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A78D0-5585-4A73-CBAC-4BE6346D2322}"/>
              </a:ext>
            </a:extLst>
          </p:cNvPr>
          <p:cNvSpPr txBox="1"/>
          <p:nvPr/>
        </p:nvSpPr>
        <p:spPr>
          <a:xfrm>
            <a:off x="8860079" y="3774239"/>
            <a:ext cx="122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12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was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and return </a:t>
            </a:r>
            <a:r>
              <a:rPr lang="fr-FR" b="1" dirty="0"/>
              <a:t>outputs,</a:t>
            </a:r>
            <a:endParaRPr lang="fr-FR" dirty="0"/>
          </a:p>
          <a:p>
            <a:pPr lvl="1"/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610827"/>
              </p:ext>
            </p:extLst>
          </p:nvPr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pPr lvl="1"/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pPr lvl="1"/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  <a:p>
            <a:pPr lvl="1"/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487915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119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</p:spTree>
    <p:extLst>
      <p:ext uri="{BB962C8B-B14F-4D97-AF65-F5344CB8AC3E}">
        <p14:creationId xmlns:p14="http://schemas.microsoft.com/office/powerpoint/2010/main" val="585312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281679"/>
            <a:ext cx="443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Very </a:t>
            </a:r>
            <a:r>
              <a:rPr lang="fr-FR" sz="2400" dirty="0" err="1"/>
              <a:t>easy</a:t>
            </a:r>
            <a:r>
              <a:rPr lang="fr-FR" sz="2400" dirty="0"/>
              <a:t> for a </a:t>
            </a:r>
            <a:r>
              <a:rPr lang="fr-FR" sz="2400" dirty="0" err="1"/>
              <a:t>human</a:t>
            </a:r>
            <a:r>
              <a:rPr lang="fr-FR" sz="2400" dirty="0"/>
              <a:t>… </a:t>
            </a:r>
          </a:p>
          <a:p>
            <a:pPr algn="ctr"/>
            <a:r>
              <a:rPr lang="fr-FR" sz="2400" b="1" dirty="0"/>
              <a:t>But, how </a:t>
            </a:r>
            <a:r>
              <a:rPr lang="fr-FR" sz="2400" b="1" dirty="0" err="1"/>
              <a:t>would</a:t>
            </a:r>
            <a:r>
              <a:rPr lang="fr-FR" sz="2400" b="1" dirty="0"/>
              <a:t> </a:t>
            </a:r>
            <a:r>
              <a:rPr lang="fr-FR" sz="2400" b="1" dirty="0" err="1"/>
              <a:t>we</a:t>
            </a:r>
            <a:r>
              <a:rPr lang="fr-FR" sz="2400" b="1" dirty="0"/>
              <a:t> do </a:t>
            </a:r>
            <a:r>
              <a:rPr lang="fr-FR" sz="2400" b="1" dirty="0" err="1"/>
              <a:t>it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9532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Other</a:t>
            </a:r>
            <a:r>
              <a:rPr lang="fr-FR" dirty="0"/>
              <a:t> scenarios of </a:t>
            </a:r>
            <a:r>
              <a:rPr lang="fr-FR" dirty="0" err="1"/>
              <a:t>difficult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have to do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 </a:t>
            </a:r>
            <a:r>
              <a:rPr lang="fr-FR" b="1" dirty="0" err="1"/>
              <a:t>easy</a:t>
            </a:r>
            <a:r>
              <a:rPr lang="fr-FR" b="1" dirty="0"/>
              <a:t> </a:t>
            </a:r>
            <a:r>
              <a:rPr lang="fr-FR" b="1" dirty="0" err="1"/>
              <a:t>closed-form</a:t>
            </a:r>
            <a:r>
              <a:rPr lang="fr-FR" b="1" dirty="0"/>
              <a:t> expression </a:t>
            </a:r>
            <a:r>
              <a:rPr lang="fr-FR" b="1" dirty="0" err="1"/>
              <a:t>connecting</a:t>
            </a:r>
            <a:r>
              <a:rPr lang="fr-FR" b="1" dirty="0"/>
              <a:t> inputs to outputs.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a good </a:t>
            </a:r>
            <a:r>
              <a:rPr lang="fr-FR" b="1" dirty="0" err="1">
                <a:solidFill>
                  <a:srgbClr val="7030A0"/>
                </a:solidFill>
              </a:rPr>
              <a:t>selling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price</a:t>
            </a:r>
            <a:r>
              <a:rPr lang="fr-FR" b="1" dirty="0">
                <a:solidFill>
                  <a:srgbClr val="7030A0"/>
                </a:solidFill>
              </a:rPr>
              <a:t> for </a:t>
            </a:r>
            <a:r>
              <a:rPr lang="fr-FR" b="1" dirty="0" err="1">
                <a:solidFill>
                  <a:srgbClr val="7030A0"/>
                </a:solidFill>
              </a:rPr>
              <a:t>my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appartment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r>
              <a:rPr lang="fr-FR" dirty="0" err="1"/>
              <a:t>Guessing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(size, location, etc.) and </a:t>
            </a:r>
            <a:r>
              <a:rPr lang="fr-FR" dirty="0" err="1"/>
              <a:t>previous</a:t>
            </a:r>
            <a:r>
              <a:rPr lang="fr-FR" dirty="0"/>
              <a:t> sales.</a:t>
            </a:r>
          </a:p>
          <a:p>
            <a:endParaRPr lang="fr-FR" dirty="0"/>
          </a:p>
        </p:txBody>
      </p:sp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A91BF-E1F7-E9E5-EBE1-51D5DEB7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D679B-9F39-744F-5FC7-F4FE5219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pic>
        <p:nvPicPr>
          <p:cNvPr id="13" name="Picture 1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04C9B43B-40BD-8F2B-A299-B54466A2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11" y="365125"/>
            <a:ext cx="5072155" cy="337824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B42433-DD46-C0B9-7EFC-E3F3E4EC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7846882" y="3837790"/>
            <a:ext cx="3144967" cy="29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57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779FB-09DB-842B-5D47-010A55395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Each connection, like the synapses in a biological brain, can transmit a signal to other neurons, therefore </a:t>
            </a:r>
            <a:r>
              <a:rPr lang="en-GB" b="1" dirty="0"/>
              <a:t>processing any information </a:t>
            </a:r>
            <a:r>
              <a:rPr lang="en-GB" dirty="0"/>
              <a:t>given as inputs to produce a final signal as output.</a:t>
            </a:r>
            <a:endParaRPr lang="en-SG" dirty="0"/>
          </a:p>
        </p:txBody>
      </p:sp>
      <p:pic>
        <p:nvPicPr>
          <p:cNvPr id="3" name="Picture 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2DD93DF7-B9C7-7900-A89C-6F0DE1F7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01119"/>
            <a:ext cx="2796590" cy="18626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9C9C99-5ADC-5F5B-8E86-A945C88E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9282967" y="4293794"/>
            <a:ext cx="2619863" cy="24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6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Deep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Deep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b="1" dirty="0"/>
              <a:t> (DL) </a:t>
            </a:r>
            <a:r>
              <a:rPr lang="en-GB" dirty="0"/>
              <a:t>is a subfield of machine learning, and </a:t>
            </a:r>
            <a:r>
              <a:rPr lang="en-GB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make up the backbone of deep learning algorithms.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number of node layers, </a:t>
            </a:r>
            <a:r>
              <a:rPr lang="en-GB" dirty="0"/>
              <a:t>or</a:t>
            </a:r>
            <a:r>
              <a:rPr lang="en-GB" b="1" dirty="0"/>
              <a:t> depth</a:t>
            </a:r>
            <a:r>
              <a:rPr lang="en-GB" dirty="0"/>
              <a:t>, of neural networks is what distinguishes a </a:t>
            </a:r>
            <a:r>
              <a:rPr lang="en-GB" b="1" u="sng" dirty="0"/>
              <a:t>shallow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 from a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, which must have more than three.</a:t>
            </a:r>
            <a:endParaRPr lang="en-SG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E84C124-D1CE-668B-3F41-F4530F88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6955691" y="3856279"/>
            <a:ext cx="4610833" cy="272573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0C15EF-BF44-3EB9-0304-0411E6CC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7893783" y="523629"/>
            <a:ext cx="3336925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5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C01C3-BC43-CCB4-739E-04E83EE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5" y="4563329"/>
            <a:ext cx="4640786" cy="2245942"/>
          </a:xfrm>
          <a:prstGeom prst="rect">
            <a:avLst/>
          </a:prstGeo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14978745-F435-EFB2-F0FD-EFBAA9DE2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937885"/>
              </p:ext>
            </p:extLst>
          </p:nvPr>
        </p:nvGraphicFramePr>
        <p:xfrm>
          <a:off x="683486" y="1810407"/>
          <a:ext cx="2911591" cy="296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05C717F0-57FD-6CCB-159B-060DBAC4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67" y="1565912"/>
            <a:ext cx="4995655" cy="24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8C89A2-82AC-E043-4DEC-4A0F9EDC84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8290942" y="4588978"/>
            <a:ext cx="3799213" cy="224594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63E14B-9A42-F774-03CE-08533573C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5541397" y="4178671"/>
            <a:ext cx="2749545" cy="2245942"/>
          </a:xfrm>
          <a:prstGeom prst="rect">
            <a:avLst/>
          </a:prstGeom>
        </p:spPr>
      </p:pic>
      <p:pic>
        <p:nvPicPr>
          <p:cNvPr id="11" name="Picture 10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136DEE69-FEF1-EC5E-1B2B-B226AC7EE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9" y="1810407"/>
            <a:ext cx="2796590" cy="18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machine learning.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dirty="0"/>
              <a:t>Supervised machine learning relies on labelled input and output data 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Eventually, </a:t>
            </a:r>
            <a:r>
              <a:rPr lang="en-GB" b="1" dirty="0"/>
              <a:t>assemble all concepts and tricks of the trade </a:t>
            </a:r>
            <a:r>
              <a:rPr lang="en-GB" dirty="0"/>
              <a:t>discussed in this course to produce big architecture models that are close to the current state-of-the-art ones (e.g. </a:t>
            </a:r>
            <a:r>
              <a:rPr lang="en-GB" dirty="0" err="1"/>
              <a:t>ChatGPT</a:t>
            </a:r>
            <a:r>
              <a:rPr lang="en-GB" dirty="0"/>
              <a:t>, Dall-E, etc.).</a:t>
            </a:r>
          </a:p>
          <a:p>
            <a:r>
              <a:rPr lang="en-GB" dirty="0"/>
              <a:t>Discuss </a:t>
            </a:r>
            <a:r>
              <a:rPr lang="en-GB" b="1" dirty="0"/>
              <a:t>ethical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related to some of the concepts discussed.</a:t>
            </a:r>
          </a:p>
          <a:p>
            <a:r>
              <a:rPr lang="en-GB" dirty="0"/>
              <a:t>Give students </a:t>
            </a:r>
            <a:r>
              <a:rPr lang="en-GB" b="1" dirty="0"/>
              <a:t>an understanding of the current state of research in the Deep Learning community</a:t>
            </a:r>
            <a:r>
              <a:rPr lang="en-GB" dirty="0"/>
              <a:t>, and more specifically </a:t>
            </a:r>
            <a:r>
              <a:rPr lang="en-GB" b="1" u="sng" dirty="0"/>
              <a:t>pointers</a:t>
            </a:r>
            <a:r>
              <a:rPr lang="en-GB" dirty="0"/>
              <a:t> as to where the most up-to-date information can be found.</a:t>
            </a:r>
          </a:p>
          <a:p>
            <a:r>
              <a:rPr lang="en-GB" dirty="0"/>
              <a:t>This includes </a:t>
            </a:r>
            <a:r>
              <a:rPr lang="en-GB" b="1" dirty="0"/>
              <a:t>tracking</a:t>
            </a:r>
            <a:r>
              <a:rPr lang="en-GB" dirty="0"/>
              <a:t> </a:t>
            </a:r>
            <a:r>
              <a:rPr lang="en-GB" b="1" dirty="0"/>
              <a:t>big</a:t>
            </a:r>
            <a:r>
              <a:rPr lang="en-GB" dirty="0"/>
              <a:t> </a:t>
            </a:r>
            <a:r>
              <a:rPr lang="en-GB" b="1" dirty="0"/>
              <a:t>names</a:t>
            </a:r>
            <a:r>
              <a:rPr lang="en-GB" dirty="0"/>
              <a:t> in the field, identifying </a:t>
            </a:r>
            <a:r>
              <a:rPr lang="en-GB" b="1" dirty="0"/>
              <a:t>key</a:t>
            </a:r>
            <a:r>
              <a:rPr lang="en-GB" dirty="0"/>
              <a:t> </a:t>
            </a:r>
            <a:r>
              <a:rPr lang="en-GB" b="1" dirty="0"/>
              <a:t>scientific</a:t>
            </a:r>
            <a:r>
              <a:rPr lang="en-GB" dirty="0"/>
              <a:t> </a:t>
            </a:r>
            <a:r>
              <a:rPr lang="en-GB" b="1" dirty="0"/>
              <a:t>papers</a:t>
            </a:r>
            <a:r>
              <a:rPr lang="en-GB" dirty="0"/>
              <a:t> that have changed the field, but also </a:t>
            </a:r>
            <a:r>
              <a:rPr lang="en-GB" b="1" dirty="0"/>
              <a:t>newsletters</a:t>
            </a:r>
            <a:r>
              <a:rPr lang="en-GB" dirty="0"/>
              <a:t>,</a:t>
            </a:r>
            <a:r>
              <a:rPr lang="en-GB" b="1" dirty="0"/>
              <a:t> websites </a:t>
            </a:r>
            <a:r>
              <a:rPr lang="en-GB" dirty="0"/>
              <a:t>or </a:t>
            </a:r>
            <a:r>
              <a:rPr lang="en-GB" b="1" dirty="0"/>
              <a:t>magazines</a:t>
            </a:r>
            <a:r>
              <a:rPr lang="en-GB" dirty="0"/>
              <a:t> that disclose information in layman terms.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510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8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4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Regression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Regression models are used to identify the relationships between the input and output variables. </a:t>
            </a:r>
          </a:p>
          <a:p>
            <a:pPr marL="0" indent="0">
              <a:buNone/>
            </a:pPr>
            <a:r>
              <a:rPr lang="en-GB" dirty="0"/>
              <a:t>Regression algorithms are used to </a:t>
            </a:r>
            <a:r>
              <a:rPr lang="en-GB" b="1" dirty="0"/>
              <a:t>predict</a:t>
            </a:r>
            <a:r>
              <a:rPr lang="en-GB" dirty="0"/>
              <a:t>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 such as price, salary, age, etc.</a:t>
            </a:r>
          </a:p>
          <a:p>
            <a:pPr marL="0" indent="0">
              <a:buNone/>
            </a:pPr>
            <a:r>
              <a:rPr lang="en-GB" dirty="0"/>
              <a:t>In regression, the outputs are often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numerical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CCD4D58C-EB87-859D-CDD7-DDBEA8CD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A3EE8-95B0-834B-B276-6BA2F57B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D5C7-2482-B979-6D00-79594D1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0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 (Supervised)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Classification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Classification models are used to divide the samples in the dataset into different </a:t>
            </a:r>
            <a:r>
              <a:rPr lang="en-GB" b="1" dirty="0"/>
              <a:t>classes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Classification algorithms are then used to predict/classify </a:t>
            </a:r>
            <a:r>
              <a:rPr lang="en-GB" b="1" dirty="0"/>
              <a:t>discrete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such as Male or Female, True or False, Spam or Not Spam, etc. </a:t>
            </a:r>
          </a:p>
          <a:p>
            <a:pPr marL="0" indent="0">
              <a:buNone/>
            </a:pPr>
            <a:r>
              <a:rPr lang="en-GB" dirty="0"/>
              <a:t>In Classification, the outputs are </a:t>
            </a:r>
            <a:r>
              <a:rPr lang="en-GB" b="1" dirty="0"/>
              <a:t>discrete</a:t>
            </a:r>
            <a:r>
              <a:rPr lang="en-GB" dirty="0"/>
              <a:t> or </a:t>
            </a:r>
            <a:r>
              <a:rPr lang="en-GB" b="1" dirty="0"/>
              <a:t>categorical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3C7EF1-C4AC-713C-63B9-4157061F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5" y="2509159"/>
            <a:ext cx="5697686" cy="28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0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8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plan is to </a:t>
            </a:r>
            <a:r>
              <a:rPr lang="en-GB" b="1" dirty="0"/>
              <a:t>predict whether we should buy, sell or wait</a:t>
            </a:r>
            <a:r>
              <a:rPr lang="en-GB" dirty="0"/>
              <a:t>, then probably </a:t>
            </a:r>
            <a:r>
              <a:rPr lang="en-GB" b="1" dirty="0"/>
              <a:t>classification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6ED8BF8-2120-C8FD-DCA2-31062413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3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8A90A9-AFCF-6C73-BD37-65240509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7023" r="19920" b="5416"/>
          <a:stretch/>
        </p:blipFill>
        <p:spPr>
          <a:xfrm>
            <a:off x="5437809" y="4077469"/>
            <a:ext cx="3057526" cy="2335214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C512BD1-1222-4557-ABF7-4AED91C9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62" y="173545"/>
            <a:ext cx="3514755" cy="600341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04F8E1D-C152-D778-773B-72597F78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7469"/>
            <a:ext cx="3444554" cy="2651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E5241-D153-27CD-95A4-1B2841EB70CE}"/>
              </a:ext>
            </a:extLst>
          </p:cNvPr>
          <p:cNvSpPr/>
          <p:nvPr/>
        </p:nvSpPr>
        <p:spPr>
          <a:xfrm>
            <a:off x="6619935" y="1527048"/>
            <a:ext cx="1527048" cy="21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topics that seem to appear in those papers and their prominence</a:t>
            </a:r>
            <a:br>
              <a:rPr lang="en-GB" dirty="0"/>
            </a:br>
            <a:endParaRPr lang="en-SG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5E578C5-72DB-3A99-6C10-BDB3B95E79B1}"/>
              </a:ext>
            </a:extLst>
          </p:cNvPr>
          <p:cNvSpPr/>
          <p:nvPr/>
        </p:nvSpPr>
        <p:spPr>
          <a:xfrm rot="5400000">
            <a:off x="7930023" y="2296052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AF70780-ED8F-B90F-D542-2F5BD4BE423B}"/>
              </a:ext>
            </a:extLst>
          </p:cNvPr>
          <p:cNvSpPr/>
          <p:nvPr/>
        </p:nvSpPr>
        <p:spPr>
          <a:xfrm>
            <a:off x="6979967" y="3506504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263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Clustering vs. Association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Unsupervised learning can be used for two types of problems: </a:t>
            </a:r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main difference is that</a:t>
            </a:r>
          </a:p>
          <a:p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</a:t>
            </a:r>
            <a:r>
              <a:rPr lang="en-GB" b="1" dirty="0"/>
              <a:t>groups data based on similarity</a:t>
            </a:r>
            <a:r>
              <a:rPr lang="en-GB" dirty="0"/>
              <a:t>,</a:t>
            </a:r>
          </a:p>
          <a:p>
            <a:r>
              <a:rPr lang="en-GB" dirty="0"/>
              <a:t>while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 </a:t>
            </a:r>
            <a:r>
              <a:rPr lang="en-GB" b="1" dirty="0"/>
              <a:t>looks for relationships between variables</a:t>
            </a:r>
            <a:r>
              <a:rPr lang="en-GB" dirty="0"/>
              <a:t>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123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A71E-22EF-7351-69C3-49A12FF0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needed for this course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7C31-41F1-58EC-49B1-BE1AF7A8E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Must-have CS: </a:t>
            </a:r>
            <a:r>
              <a:rPr lang="en-GB" dirty="0"/>
              <a:t>Python, </a:t>
            </a:r>
            <a:r>
              <a:rPr lang="en-GB" dirty="0" err="1"/>
              <a:t>Numpy</a:t>
            </a:r>
            <a:r>
              <a:rPr lang="en-GB" dirty="0"/>
              <a:t>, Matplotlib.</a:t>
            </a:r>
          </a:p>
          <a:p>
            <a:r>
              <a:rPr lang="en-GB" b="1" dirty="0">
                <a:solidFill>
                  <a:srgbClr val="FF0000"/>
                </a:solidFill>
              </a:rPr>
              <a:t>Must-have Math: </a:t>
            </a:r>
            <a:r>
              <a:rPr lang="en-GB" dirty="0"/>
              <a:t>Linear Algebra, multiple variables calculus, derivatives, optimization probability and statistics.</a:t>
            </a:r>
          </a:p>
          <a:p>
            <a:endParaRPr lang="en-GB" dirty="0"/>
          </a:p>
          <a:p>
            <a:r>
              <a:rPr lang="en-GB" b="1" dirty="0">
                <a:solidFill>
                  <a:srgbClr val="00B050"/>
                </a:solidFill>
              </a:rPr>
              <a:t>Good-to-have CS: </a:t>
            </a:r>
            <a:r>
              <a:rPr lang="en-GB" dirty="0"/>
              <a:t>Machine Learning, Data Processing,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Math: </a:t>
            </a:r>
            <a:r>
              <a:rPr lang="en-GB" dirty="0"/>
              <a:t>Graph Theory, Game theory.</a:t>
            </a:r>
          </a:p>
          <a:p>
            <a:endParaRPr lang="en-SG" dirty="0"/>
          </a:p>
          <a:p>
            <a:r>
              <a:rPr lang="en-SG" b="1" dirty="0"/>
              <a:t>Need to revise? </a:t>
            </a:r>
            <a:r>
              <a:rPr lang="en-SG" dirty="0"/>
              <a:t>Time to check your 10.014 CTD, 10.013 M&amp;A, 10.018 MS&amp;S, 10.022 MU, 10.020 DDW, and 50.007 ML!</a:t>
            </a:r>
          </a:p>
        </p:txBody>
      </p:sp>
    </p:spTree>
    <p:extLst>
      <p:ext uri="{BB962C8B-B14F-4D97-AF65-F5344CB8AC3E}">
        <p14:creationId xmlns:p14="http://schemas.microsoft.com/office/powerpoint/2010/main" val="2102240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Examples of clustering:</a:t>
            </a:r>
          </a:p>
          <a:p>
            <a:r>
              <a:rPr lang="en-GB" dirty="0"/>
              <a:t>Group customers into clusters based on the similarities in their purchasing behaviours, such as their spending habits or types of products they like.</a:t>
            </a:r>
          </a:p>
          <a:p>
            <a:r>
              <a:rPr lang="en-GB" dirty="0"/>
              <a:t>Group the catalogue of movies available on Netflix and identify what movies have in common, so you can later recommend a movie to a user based on what he/she has seen before.</a:t>
            </a:r>
          </a:p>
          <a:p>
            <a:endParaRPr lang="en-GB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7CB252-4B4C-E1ED-CAAD-2AAA6052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3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 of association:</a:t>
            </a:r>
          </a:p>
          <a:p>
            <a:r>
              <a:rPr lang="en-GB" dirty="0"/>
              <a:t>Finding the relationship between customer buying </a:t>
            </a:r>
            <a:r>
              <a:rPr lang="en-GB" dirty="0" err="1"/>
              <a:t>behaviors</a:t>
            </a:r>
            <a:r>
              <a:rPr lang="en-GB" dirty="0"/>
              <a:t> and customer satisfaction.</a:t>
            </a:r>
          </a:p>
          <a:p>
            <a:r>
              <a:rPr lang="en-GB" dirty="0"/>
              <a:t>Association can be used to understand how changes in customer </a:t>
            </a:r>
            <a:r>
              <a:rPr lang="en-GB" dirty="0" err="1"/>
              <a:t>behavior</a:t>
            </a:r>
            <a:r>
              <a:rPr lang="en-GB" dirty="0"/>
              <a:t> impacts customer satisfaction, such as if buying a certain product increases customer satisfaction (or the opposite).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0192A8-D31B-53AD-5AA9-B1D20E18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2" y="1443069"/>
            <a:ext cx="5396334" cy="304877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AA3675-E5D5-1061-E2F6-C7DA83FA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4" b="29932"/>
          <a:stretch/>
        </p:blipFill>
        <p:spPr>
          <a:xfrm>
            <a:off x="8283247" y="5541796"/>
            <a:ext cx="2085013" cy="785610"/>
          </a:xfrm>
          <a:prstGeom prst="rect">
            <a:avLst/>
          </a:prstGeom>
        </p:spPr>
      </p:pic>
      <p:pic>
        <p:nvPicPr>
          <p:cNvPr id="11" name="Picture 10" descr="A double cheese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911E3C98-D937-B0D5-B0AC-C5DC281B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5" t="12551" r="18921" b="1925"/>
          <a:stretch/>
        </p:blipFill>
        <p:spPr>
          <a:xfrm>
            <a:off x="10659846" y="5157474"/>
            <a:ext cx="1532154" cy="1355975"/>
          </a:xfrm>
          <a:prstGeom prst="rect">
            <a:avLst/>
          </a:prstGeom>
        </p:spPr>
      </p:pic>
      <p:pic>
        <p:nvPicPr>
          <p:cNvPr id="13" name="Picture 12" descr="A ham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021D15F4-D0D8-C6B1-CE52-B783E8C21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/>
          <a:stretch/>
        </p:blipFill>
        <p:spPr>
          <a:xfrm>
            <a:off x="6060230" y="4967541"/>
            <a:ext cx="2015765" cy="152533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0787DAE-DB70-CD7C-D7C4-BA67EC38098C}"/>
              </a:ext>
            </a:extLst>
          </p:cNvPr>
          <p:cNvSpPr/>
          <p:nvPr/>
        </p:nvSpPr>
        <p:spPr>
          <a:xfrm rot="5400000">
            <a:off x="10059824" y="5713753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3A6CD6A-6CA2-DB56-D846-3FB5CFB50AD9}"/>
              </a:ext>
            </a:extLst>
          </p:cNvPr>
          <p:cNvSpPr/>
          <p:nvPr/>
        </p:nvSpPr>
        <p:spPr>
          <a:xfrm rot="16200000">
            <a:off x="7935057" y="5703158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0383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151-78BC-FF7A-7302-FF4A4817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and Supervised/Unsupervised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BA30B-8195-4633-6744-AE86C2FD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267"/>
          </a:xfrm>
        </p:spPr>
        <p:txBody>
          <a:bodyPr>
            <a:normAutofit/>
          </a:bodyPr>
          <a:lstStyle/>
          <a:p>
            <a:pPr algn="ctr"/>
            <a:endParaRPr lang="en-GB" sz="3600" dirty="0"/>
          </a:p>
          <a:p>
            <a:pPr marL="0" indent="0" algn="ctr">
              <a:buNone/>
            </a:pPr>
            <a:r>
              <a:rPr lang="en-SG" sz="3600" dirty="0"/>
              <a:t>While it is possible to use Deep Learning models and Neural Networks to perform both Supervised and Unsupervised tasks…</a:t>
            </a:r>
          </a:p>
          <a:p>
            <a:pPr algn="ctr"/>
            <a:endParaRPr lang="en-SG" sz="3600" dirty="0"/>
          </a:p>
          <a:p>
            <a:pPr marL="0" indent="0" algn="ctr">
              <a:buNone/>
            </a:pPr>
            <a:r>
              <a:rPr lang="en-SG" sz="3600" dirty="0"/>
              <a:t>The vast majority of DL/NN tasks fall in the category of supervised learning. </a:t>
            </a:r>
          </a:p>
          <a:p>
            <a:pPr marL="0" indent="0" algn="ctr">
              <a:buNone/>
            </a:pPr>
            <a:r>
              <a:rPr lang="en-SG" sz="3600" dirty="0"/>
              <a:t>(And we will therefore mostly focus on that)</a:t>
            </a:r>
          </a:p>
        </p:txBody>
      </p:sp>
    </p:spTree>
    <p:extLst>
      <p:ext uri="{BB962C8B-B14F-4D97-AF65-F5344CB8AC3E}">
        <p14:creationId xmlns:p14="http://schemas.microsoft.com/office/powerpoint/2010/main" val="42051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1589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Elements of a Machine Learning problem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Machine learning problems should be well-defined, i.e. the following elements must be clearly identified: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7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Using a dataset consisting of previously seen </a:t>
            </a:r>
            <a:r>
              <a:rPr lang="en-GB" dirty="0" err="1"/>
              <a:t>appartments</a:t>
            </a:r>
            <a:r>
              <a:rPr lang="en-GB" dirty="0"/>
              <a:t> to learn the selling prices of apartments.</a:t>
            </a:r>
          </a:p>
          <a:p>
            <a:r>
              <a:rPr lang="en-GB" dirty="0"/>
              <a:t>It is therefore a supervised regression task.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10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dirty="0"/>
              <a:t>Inputs will be a list of apartment features (e.g. number of bathrooms, number of bedrooms, surface size, etc.).</a:t>
            </a:r>
          </a:p>
          <a:p>
            <a:r>
              <a:rPr lang="en-GB" dirty="0"/>
              <a:t> Output will be the selling price in SGD or surface price in SGD per </a:t>
            </a:r>
            <a:r>
              <a:rPr lang="en-GB" dirty="0" err="1"/>
              <a:t>sqft</a:t>
            </a:r>
            <a:r>
              <a:rPr lang="en-GB" dirty="0"/>
              <a:t>.</a:t>
            </a:r>
            <a:endParaRPr lang="en-GB" b="1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Could be a linear or polynomial regression model (to be discussed this week). Or a neural network of some sort. Or even something else (check your ML course!)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dataset:</a:t>
            </a:r>
          </a:p>
          <a:p>
            <a:r>
              <a:rPr lang="en-GB" dirty="0"/>
              <a:t>To be discussed later, as this might depend on the model used.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8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We will generate a “fake” dataset consisting of </a:t>
            </a:r>
            <a:r>
              <a:rPr lang="en-GB" dirty="0" err="1"/>
              <a:t>appartments</a:t>
            </a:r>
            <a:r>
              <a:rPr lang="en-GB" dirty="0"/>
              <a:t> with features and selling prices.</a:t>
            </a:r>
          </a:p>
          <a:p>
            <a:r>
              <a:rPr lang="en-GB" dirty="0"/>
              <a:t>Supervised regression task.</a:t>
            </a:r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7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dirty="0"/>
              <a:t>Inputs will be a list of apartment features, which here will only consist of the surface of the apartment, in square meters (sqm).</a:t>
            </a:r>
          </a:p>
          <a:p>
            <a:r>
              <a:rPr lang="en-GB" dirty="0"/>
              <a:t> Output will be the selling price in millions of SGD (</a:t>
            </a:r>
            <a:r>
              <a:rPr lang="en-GB" dirty="0" err="1"/>
              <a:t>mSGD</a:t>
            </a:r>
            <a:r>
              <a:rPr lang="en-GB" dirty="0"/>
              <a:t>).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20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Have a look at Week 1, Notebook 1.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We will create a dataset, which uses surfaces as inputs, with values drawn randomly between 40 and 150 sqm.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assume that the price is randomly generated, using a uniform distribution, with</a:t>
            </a:r>
          </a:p>
          <a:p>
            <a:r>
              <a:rPr lang="en-GB" dirty="0"/>
              <a:t>average 100000 + 14373 times the surface in sqm,</a:t>
            </a:r>
          </a:p>
          <a:p>
            <a:r>
              <a:rPr lang="en-GB" dirty="0"/>
              <a:t>and a "variance" of +/- 10% around the average value.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605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12" y="1825625"/>
            <a:ext cx="5528388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not someone who</a:t>
            </a:r>
          </a:p>
          <a:p>
            <a:r>
              <a:rPr lang="en-GB" dirty="0"/>
              <a:t>Undertook a 6h-long online course,</a:t>
            </a:r>
          </a:p>
          <a:p>
            <a:r>
              <a:rPr lang="en-GB" dirty="0"/>
              <a:t>Implements Neural Networks using basic layers (Linear, Conv, and that is it),</a:t>
            </a:r>
          </a:p>
          <a:p>
            <a:r>
              <a:rPr lang="en-GB" dirty="0"/>
              <a:t>Using a random framework he does not understand (or </a:t>
            </a:r>
            <a:r>
              <a:rPr lang="en-GB" dirty="0" err="1"/>
              <a:t>autoML</a:t>
            </a:r>
            <a:r>
              <a:rPr lang="en-GB" dirty="0"/>
              <a:t>!),</a:t>
            </a:r>
          </a:p>
          <a:p>
            <a:r>
              <a:rPr lang="en-GB" dirty="0"/>
              <a:t>and is happy to get an 80% accuracy on a simple dataset like MNIST.</a:t>
            </a:r>
          </a:p>
          <a:p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8ADB-0675-1D96-82EC-7D8A9E26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52838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someone who</a:t>
            </a:r>
          </a:p>
          <a:p>
            <a:r>
              <a:rPr lang="en-GB" dirty="0"/>
              <a:t>Understands how Neural Network operate and the mathematical intuition behind typical (advanced) operations,</a:t>
            </a:r>
          </a:p>
          <a:p>
            <a:r>
              <a:rPr lang="en-GB" dirty="0"/>
              <a:t>Understands how the frameworks have been built and what they do behind the scene.</a:t>
            </a:r>
          </a:p>
          <a:p>
            <a:r>
              <a:rPr lang="en-GB" dirty="0"/>
              <a:t>Someone who knows how to stay up to date when it comes to AI.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170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61CE-0941-BF4D-D808-3D63620F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813"/>
            <a:ext cx="10784828" cy="46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0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63BE8-B0B6-C784-036F-FF8120F2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74" y="1481977"/>
            <a:ext cx="7482444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0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4E316-F969-F6FF-0ABE-8B7D9BA1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41" y="0"/>
            <a:ext cx="869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4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Here, our model will consist of a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model.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7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063CBA-B3D2-2A9F-6D07-B5D96185F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26" y="1825624"/>
            <a:ext cx="5661671" cy="4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4B3D5-2FA4-6434-2E4A-2829B55C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43954"/>
            <a:ext cx="6078333" cy="15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3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try different values of (a, b)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B4344-19C7-806B-06F8-220DD44C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7" y="1556867"/>
            <a:ext cx="9953372" cy="5301133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6165BBB2-AE2F-EB86-BED0-8802CFB1A498}"/>
              </a:ext>
            </a:extLst>
          </p:cNvPr>
          <p:cNvSpPr/>
          <p:nvPr/>
        </p:nvSpPr>
        <p:spPr>
          <a:xfrm>
            <a:off x="1578708" y="2813538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AC416-64EA-9BF7-FA4A-DDDAB54809D4}"/>
              </a:ext>
            </a:extLst>
          </p:cNvPr>
          <p:cNvSpPr/>
          <p:nvPr/>
        </p:nvSpPr>
        <p:spPr>
          <a:xfrm>
            <a:off x="216877" y="3024552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  <a:endParaRPr lang="en-S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A2785C3-6185-70A0-12A6-D99A63D185C6}"/>
              </a:ext>
            </a:extLst>
          </p:cNvPr>
          <p:cNvSpPr/>
          <p:nvPr/>
        </p:nvSpPr>
        <p:spPr>
          <a:xfrm>
            <a:off x="1578708" y="3979880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83724-1784-2493-4DBB-A112357F6851}"/>
              </a:ext>
            </a:extLst>
          </p:cNvPr>
          <p:cNvSpPr/>
          <p:nvPr/>
        </p:nvSpPr>
        <p:spPr>
          <a:xfrm>
            <a:off x="216877" y="4190894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  <a:endParaRPr lang="en-SG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AE76E91-B35A-D5E2-50F0-33B923A05BA2}"/>
              </a:ext>
            </a:extLst>
          </p:cNvPr>
          <p:cNvSpPr/>
          <p:nvPr/>
        </p:nvSpPr>
        <p:spPr>
          <a:xfrm>
            <a:off x="1578708" y="5090119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DE596-BC49-CA2A-02C4-23F0AA094E2D}"/>
              </a:ext>
            </a:extLst>
          </p:cNvPr>
          <p:cNvSpPr/>
          <p:nvPr/>
        </p:nvSpPr>
        <p:spPr>
          <a:xfrm>
            <a:off x="216877" y="5301133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7749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A3B35-4C52-EF50-DF43-43239424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266258"/>
            <a:ext cx="9469171" cy="6325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010053-3709-8C70-9238-AF7D3149AA6C}"/>
              </a:ext>
            </a:extLst>
          </p:cNvPr>
          <p:cNvSpPr txBox="1"/>
          <p:nvPr/>
        </p:nvSpPr>
        <p:spPr>
          <a:xfrm>
            <a:off x="2399323" y="1305169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7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Telling which model is best can prove difficult, especially for close values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Good news, there is one last element we have not used.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(L) </a:t>
                </a:r>
                <a:r>
                  <a:rPr lang="en-GB" dirty="0"/>
                  <a:t>function to measure the performance of the model on said task and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A8D7CD-3117-9A9E-E78F-0115D0EE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228897"/>
            <a:ext cx="6112206" cy="4083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C0274-0B9A-AC9F-82F4-A1223D705EC1}"/>
              </a:ext>
            </a:extLst>
          </p:cNvPr>
          <p:cNvSpPr txBox="1"/>
          <p:nvPr/>
        </p:nvSpPr>
        <p:spPr>
          <a:xfrm>
            <a:off x="7668048" y="659237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55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 </a:t>
                </a:r>
                <a:r>
                  <a:rPr lang="en-GB" dirty="0"/>
                  <a:t>(also known as a </a:t>
                </a:r>
                <a:r>
                  <a:rPr lang="en-GB" b="1" dirty="0">
                    <a:solidFill>
                      <a:srgbClr val="00B050"/>
                    </a:solidFill>
                  </a:rPr>
                  <a:t>cost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) is a mathematical function that measures the difference between the predicted output of a model and the true output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It is used to</a:t>
                </a:r>
              </a:p>
              <a:p>
                <a:r>
                  <a:rPr lang="en-GB" b="1" dirty="0"/>
                  <a:t>evaluate the performance of the model,</a:t>
                </a:r>
              </a:p>
              <a:p>
                <a:r>
                  <a:rPr lang="en-GB" dirty="0"/>
                  <a:t>And more specifically </a:t>
                </a:r>
                <a:r>
                  <a:rPr lang="en-GB" b="1" dirty="0"/>
                  <a:t>evaluate how good our choice of trainable parameters </a:t>
                </a:r>
                <a:r>
                  <a:rPr lang="en-GB" dirty="0"/>
                  <a:t>(here, the parameters are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are at fitting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 is used to guide the optimization process during </a:t>
                </a:r>
                <a:r>
                  <a:rPr lang="en-GB" b="1" dirty="0">
                    <a:solidFill>
                      <a:srgbClr val="7030A0"/>
                    </a:solidFill>
                  </a:rPr>
                  <a:t>training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28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One topic per week </a:t>
            </a:r>
            <a:r>
              <a:rPr lang="en-GB" dirty="0"/>
              <a:t>(or so) and hopefully, we will cover all the important concepts and important directions of DL these days. </a:t>
            </a:r>
            <a:endParaRPr lang="en-GB" b="1" dirty="0"/>
          </a:p>
          <a:p>
            <a:r>
              <a:rPr lang="en-GB" b="1" dirty="0"/>
              <a:t>Lectures</a:t>
            </a:r>
            <a:r>
              <a:rPr lang="en-GB" dirty="0"/>
              <a:t> </a:t>
            </a:r>
            <a:r>
              <a:rPr lang="en-GB" b="1" dirty="0"/>
              <a:t>slides</a:t>
            </a:r>
            <a:r>
              <a:rPr lang="en-GB" dirty="0"/>
              <a:t> uploaded the day before, and </a:t>
            </a:r>
            <a:r>
              <a:rPr lang="en-GB" b="1" dirty="0"/>
              <a:t>supporting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.</a:t>
            </a:r>
          </a:p>
          <a:p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discussed in class (behind the scene of Neural Networks/Deep Learning).</a:t>
            </a:r>
          </a:p>
          <a:p>
            <a:r>
              <a:rPr lang="en-GB" dirty="0"/>
              <a:t>Made a choice: providing lots of code to demonstrate concepts, but </a:t>
            </a:r>
            <a:r>
              <a:rPr lang="en-GB" b="1" dirty="0"/>
              <a:t>need you to play with them autonomously</a:t>
            </a:r>
            <a:r>
              <a:rPr lang="en-GB" dirty="0"/>
              <a:t> to explore concepts!</a:t>
            </a:r>
          </a:p>
          <a:p>
            <a:r>
              <a:rPr lang="en-GB" b="1" dirty="0"/>
              <a:t>Extra</a:t>
            </a:r>
            <a:r>
              <a:rPr lang="en-GB" dirty="0"/>
              <a:t> </a:t>
            </a:r>
            <a:r>
              <a:rPr lang="en-GB" b="1" dirty="0"/>
              <a:t>reading</a:t>
            </a:r>
            <a:r>
              <a:rPr lang="en-GB" dirty="0"/>
              <a:t>, for curiosity (supporting papers, articles, etc.) and suggestions of pointers to follow to stay up to date.</a:t>
            </a:r>
          </a:p>
          <a:p>
            <a:r>
              <a:rPr lang="en-GB" dirty="0"/>
              <a:t>Suggestions for </a:t>
            </a:r>
            <a:r>
              <a:rPr lang="en-GB" b="1" dirty="0"/>
              <a:t>continuing your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, after this course.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61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The Mean Square Error loss 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our linear model, a good loss function we could use consists of the </a:t>
                </a:r>
                <a:r>
                  <a:rPr lang="en-GB" b="1" dirty="0"/>
                  <a:t>Mean Square Error (MSE) loss function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MSE is calculated by calculating the square difference between: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formed by the model for some given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dirty="0"/>
                  <a:t> that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We then repeat this operation for every sample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and average those errors together,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85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Recall the definition of the MSE loss function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077BDC-86D6-5F7D-C01A-29B9F57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55" y="4018772"/>
            <a:ext cx="10128745" cy="27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1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6B1DC-B350-C577-509C-E6AD15AD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266258"/>
            <a:ext cx="9488224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3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63A8-7CB3-9103-18B5-4F57A6F9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Training a model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Training a model </a:t>
            </a:r>
            <a:r>
              <a:rPr lang="en-GB" dirty="0"/>
              <a:t>consists of finding the best values for the trainable parameters of the chosen model, for the given task and dataset.</a:t>
            </a:r>
          </a:p>
          <a:p>
            <a:pPr marL="0" indent="0">
              <a:buNone/>
            </a:pPr>
            <a:r>
              <a:rPr lang="en-GB" dirty="0"/>
              <a:t>The goal of training is to find the set of model parameters that minimize the loss function. Once a minimal value is obtained on the loss function, then we can claim that the “optimal” trainable parameters have been found (or in other word, the model has been trained).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33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it consists of solving the following optimization problem.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 algn="ctr">
                  <a:buNone/>
                </a:pPr>
                <a:r>
                  <a:rPr lang="en-GB" dirty="0"/>
                  <a:t>That is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916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b="1" dirty="0"/>
                  <a:t> for linear regression):</a:t>
                </a:r>
              </a:p>
              <a:p>
                <a:pPr marL="0" indent="0">
                  <a:buNone/>
                </a:pPr>
                <a:r>
                  <a:rPr lang="en-GB" dirty="0"/>
                  <a:t>Solving this optimization problem can be done analytically, as it can be proven that the optimal choice of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follows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dirty="0"/>
                  <a:t>,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fr-FR" dirty="0"/>
                  <a:t>Finally,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dirty="0"/>
                  <a:t> denotes the transposed matrix of X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its inverse.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  <a:blipFill>
                <a:blip r:embed="rId3"/>
                <a:stretch>
                  <a:fillRect l="-216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748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Using the notations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GB" b="0" dirty="0"/>
                </a:b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have, in matrix form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And, also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8823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loss function, the MSE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is therefore defined, in matrix format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 r="-34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then get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Expanding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  <a:blipFill>
                <a:blip r:embed="rId3"/>
                <a:stretch>
                  <a:fillRect l="-229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774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The expression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Recall that we are trying to find the solution to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Recognizing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SG" dirty="0"/>
                  <a:t>, differentiating our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with respect to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and equating it to zero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𝑋𝑊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0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is equivalent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b="1" dirty="0"/>
                  <a:t>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SG" b="1" dirty="0"/>
                  <a:t> is invertible </a:t>
                </a:r>
                <a:r>
                  <a:rPr lang="en-SG" dirty="0"/>
                  <a:t>(and that might not always be the case based on your dataset!), this finally gives: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SG" b="1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3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Week 1: </a:t>
            </a:r>
            <a:r>
              <a:rPr lang="en-GB" dirty="0"/>
              <a:t>Introduction to course, some ML jargon reminders, linear and polynomial regression, generalization, ridge regression and regularization, overfitting/underfitting, logistic regression, neurons objects and how they relate to biology, our first shallow neural network, gradient descent reminders, training and testing procedure.</a:t>
            </a:r>
          </a:p>
          <a:p>
            <a:endParaRPr lang="en-GB" dirty="0"/>
          </a:p>
          <a:p>
            <a:r>
              <a:rPr lang="en-GB" b="1" dirty="0"/>
              <a:t>Week 2: </a:t>
            </a:r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framework, tensors and </a:t>
            </a:r>
            <a:r>
              <a:rPr lang="en-GB" dirty="0" err="1"/>
              <a:t>dataloaders</a:t>
            </a:r>
            <a:r>
              <a:rPr lang="en-GB" dirty="0"/>
              <a:t>, implementing a shallow neural network in </a:t>
            </a:r>
            <a:r>
              <a:rPr lang="en-GB" dirty="0" err="1"/>
              <a:t>PyTorch</a:t>
            </a:r>
            <a:r>
              <a:rPr lang="en-GB" dirty="0"/>
              <a:t>, backpropagation in </a:t>
            </a:r>
            <a:r>
              <a:rPr lang="en-GB" dirty="0" err="1"/>
              <a:t>PyTorch</a:t>
            </a:r>
            <a:r>
              <a:rPr lang="en-GB" dirty="0"/>
              <a:t> with </a:t>
            </a:r>
            <a:r>
              <a:rPr lang="en-GB" dirty="0" err="1"/>
              <a:t>AutoGrad</a:t>
            </a:r>
            <a:r>
              <a:rPr lang="en-GB" dirty="0"/>
              <a:t>, advanced optimizers, multi-label classification with shallow neural networks, moving from shallow to deep neural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71511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Normal Equation formula: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86BF40-48AE-4447-9AED-733BFDD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0" y="2411852"/>
            <a:ext cx="7623519" cy="44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8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04D3AE-6054-5962-9876-6BD5F58D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271022"/>
            <a:ext cx="9526329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1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475A-1D2B-A371-BBF5-4CF58182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problem with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immediately gives the optimal set of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for linear regression.</a:t>
                </a:r>
              </a:p>
              <a:p>
                <a:r>
                  <a:rPr lang="en-GB" dirty="0"/>
                  <a:t>However, it can become </a:t>
                </a:r>
                <a:r>
                  <a:rPr lang="en-GB" b="1" dirty="0"/>
                  <a:t>computationally expensive when the number of features is very large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might even be </a:t>
                </a:r>
                <a:r>
                  <a:rPr lang="en-GB" b="1" dirty="0"/>
                  <a:t>impossible</a:t>
                </a:r>
                <a:r>
                  <a:rPr lang="en-GB" dirty="0"/>
                  <a:t> </a:t>
                </a:r>
                <a:r>
                  <a:rPr lang="en-GB" b="1" dirty="0"/>
                  <a:t>to use when the matrix of feature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b="1" dirty="0"/>
                  <a:t> is not invertible</a:t>
                </a:r>
                <a:r>
                  <a:rPr lang="en-GB" dirty="0"/>
                  <a:t>.</a:t>
                </a:r>
                <a:endParaRPr lang="en-GB" b="1" dirty="0">
                  <a:solidFill>
                    <a:srgbClr val="7030A0"/>
                  </a:solidFill>
                </a:endParaRP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Problem: In these cases, the normal equation can be slow to compute, or it may not even have a solution.</a:t>
                </a: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Another problem: More sophisticated models than linear regression will not have a normal equation, anyway.</a:t>
                </a:r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3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1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29F6DF0-27F6-C63D-18AE-44293D18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6859"/>
          <a:stretch/>
        </p:blipFill>
        <p:spPr>
          <a:xfrm>
            <a:off x="6330460" y="1690688"/>
            <a:ext cx="5730659" cy="3752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1C582-47CF-4AFA-EA8B-86B2941D6F9A}"/>
              </a:ext>
            </a:extLst>
          </p:cNvPr>
          <p:cNvSpPr txBox="1"/>
          <p:nvPr/>
        </p:nvSpPr>
        <p:spPr>
          <a:xfrm>
            <a:off x="6869723" y="5963138"/>
            <a:ext cx="498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Forgot about GD?</a:t>
            </a:r>
            <a:br>
              <a:rPr lang="en-GB" sz="2000" i="1" dirty="0"/>
            </a:br>
            <a:r>
              <a:rPr lang="en-GB" sz="2000" i="1" dirty="0"/>
              <a:t>Have a look at your notes from </a:t>
            </a:r>
            <a:r>
              <a:rPr lang="en-SG" sz="2000" i="1" dirty="0"/>
              <a:t>10.013 M&amp;A!</a:t>
            </a:r>
          </a:p>
        </p:txBody>
      </p:sp>
    </p:spTree>
    <p:extLst>
      <p:ext uri="{BB962C8B-B14F-4D97-AF65-F5344CB8AC3E}">
        <p14:creationId xmlns:p14="http://schemas.microsoft.com/office/powerpoint/2010/main" val="183351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51212-91C2-7F91-BA3D-6836564C1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normal equation has many problems…</a:t>
            </a:r>
          </a:p>
          <a:p>
            <a:r>
              <a:rPr lang="en-GB" dirty="0"/>
              <a:t>But GD, on the other hand can be used to find the optimal solution even when the normal equation is not applicable.</a:t>
            </a:r>
          </a:p>
          <a:p>
            <a:r>
              <a:rPr lang="en-GB" dirty="0"/>
              <a:t>The main advantage of gradient descent is that it can handle very large datasets and it can also be used for non-linear models.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016512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In the case of Linear Regression, with the MSE loss defined earlier,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604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the following derivatives with respect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46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gradient descent </a:t>
                </a:r>
                <a:r>
                  <a:rPr lang="en-GB" b="1" dirty="0"/>
                  <a:t>update</a:t>
                </a:r>
                <a:r>
                  <a:rPr lang="en-GB" dirty="0"/>
                  <a:t> </a:t>
                </a:r>
                <a:r>
                  <a:rPr lang="en-GB" b="1" dirty="0"/>
                  <a:t>rules</a:t>
                </a:r>
                <a:r>
                  <a:rPr lang="en-GB" dirty="0"/>
                  <a:t> are therefore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With parameter </a:t>
                </a:r>
                <a:r>
                  <a:rPr lang="en-GB" dirty="0"/>
                  <a:t>𝛼 being the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for the gradient descent, a parameter to be decided manually, later. 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81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Gradient Descent Linear Regression procedure:</a:t>
                </a:r>
              </a:p>
              <a:p>
                <a:r>
                  <a:rPr lang="en-GB" dirty="0"/>
                  <a:t>We will then initialize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with some values (could be zero, random, or something else).</a:t>
                </a:r>
              </a:p>
              <a:p>
                <a:r>
                  <a:rPr lang="en-GB" dirty="0"/>
                  <a:t>For a given number of iterations, we will apply the two update rules defined earlier.</a:t>
                </a:r>
              </a:p>
              <a:p>
                <a:r>
                  <a:rPr lang="en-GB" dirty="0"/>
                  <a:t>(Optionally, we might decide to stop iterating, if we realize that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are no longer changing. This is called </a:t>
                </a:r>
                <a:r>
                  <a:rPr lang="en-GB" b="1" dirty="0"/>
                  <a:t>early</a:t>
                </a:r>
                <a:r>
                  <a:rPr lang="en-GB" dirty="0"/>
                  <a:t> </a:t>
                </a:r>
                <a:r>
                  <a:rPr lang="en-GB" b="1" dirty="0"/>
                  <a:t>stopping</a:t>
                </a:r>
                <a:r>
                  <a:rPr lang="en-GB" dirty="0"/>
                  <a:t>, and is typically implemented by tracking the changes on each iteration and breaking if the changes are less than a threshold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SG" dirty="0"/>
                  <a:t>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06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84738" y="578338"/>
            <a:ext cx="4650154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596185" y="732637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Initialize a and b as you please.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9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3: </a:t>
            </a:r>
            <a:r>
              <a:rPr lang="en-GB" dirty="0"/>
              <a:t>Guided project and good practices for Deep Learning projects (train/test/dev, bias/variance, advanced regularization, dropout, normalizing inputs/outputs/layers, trainer functions, savers/loader functions for reproducibility and transfer learning).</a:t>
            </a:r>
          </a:p>
          <a:p>
            <a:endParaRPr lang="en-GB" dirty="0"/>
          </a:p>
          <a:p>
            <a:r>
              <a:rPr lang="en-GB" b="1" dirty="0"/>
              <a:t>Week 4: </a:t>
            </a:r>
            <a:r>
              <a:rPr lang="en-GB" dirty="0"/>
              <a:t>The image data type, image processing techniques and typical computer vision operations, the convolution operation and layers, Convolutional Neural Networks, advanced CNNs and </a:t>
            </a:r>
            <a:r>
              <a:rPr lang="en-GB" dirty="0" err="1"/>
              <a:t>SotA</a:t>
            </a:r>
            <a:r>
              <a:rPr lang="en-GB" dirty="0"/>
              <a:t>. Preparing transition to the 50.035 Computer Vision course.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8007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84738" y="890950"/>
            <a:ext cx="4650154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596185" y="732637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Number of samples in dataset.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63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84738" y="1211376"/>
            <a:ext cx="4650154" cy="6408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096000" y="1347144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Two possible stopping conditions, change &lt; delta or counter &gt; </a:t>
            </a:r>
            <a:r>
              <a:rPr lang="en-GB" b="1" dirty="0" err="1">
                <a:solidFill>
                  <a:schemeClr val="accent2"/>
                </a:solidFill>
              </a:rPr>
              <a:t>max_count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18B4C-3D7E-4A8D-719B-D6141BD09102}"/>
              </a:ext>
            </a:extLst>
          </p:cNvPr>
          <p:cNvSpPr/>
          <p:nvPr/>
        </p:nvSpPr>
        <p:spPr>
          <a:xfrm flipV="1">
            <a:off x="1039446" y="2157044"/>
            <a:ext cx="1820985" cy="20319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658F2-791D-2112-EEDF-CC260FD808E1}"/>
              </a:ext>
            </a:extLst>
          </p:cNvPr>
          <p:cNvSpPr/>
          <p:nvPr/>
        </p:nvSpPr>
        <p:spPr>
          <a:xfrm flipV="1">
            <a:off x="1348154" y="5545023"/>
            <a:ext cx="3927231" cy="70728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09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984737" y="2649413"/>
            <a:ext cx="6033477" cy="85969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737231" y="1597236"/>
            <a:ext cx="3235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Update using our GD update rules from earlier</a:t>
            </a:r>
          </a:p>
          <a:p>
            <a:endParaRPr lang="en-GB" b="1" dirty="0">
              <a:solidFill>
                <a:schemeClr val="accent2"/>
              </a:solidFill>
            </a:endParaRPr>
          </a:p>
          <a:p>
            <a:r>
              <a:rPr lang="en-GB" b="1" i="1">
                <a:solidFill>
                  <a:schemeClr val="accent2"/>
                </a:solidFill>
              </a:rPr>
              <a:t>(Note</a:t>
            </a:r>
            <a:r>
              <a:rPr lang="en-GB" b="1" i="1" dirty="0">
                <a:solidFill>
                  <a:schemeClr val="accent2"/>
                </a:solidFill>
              </a:rPr>
              <a:t>: there is a typo in </a:t>
            </a:r>
            <a:r>
              <a:rPr lang="en-GB" b="1" i="1" dirty="0" err="1">
                <a:solidFill>
                  <a:schemeClr val="accent2"/>
                </a:solidFill>
              </a:rPr>
              <a:t>D_b</a:t>
            </a:r>
            <a:r>
              <a:rPr lang="en-GB" b="1" i="1" dirty="0">
                <a:solidFill>
                  <a:schemeClr val="accent2"/>
                </a:solidFill>
              </a:rPr>
              <a:t> formula, missing a minus sign!)</a:t>
            </a:r>
            <a:endParaRPr lang="en-SG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51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1352062" y="3509105"/>
            <a:ext cx="3509107" cy="77372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5072184" y="3434302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Compute change on this iteration (to decide on early stopping or not)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59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1352062" y="4282830"/>
            <a:ext cx="3509107" cy="6643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5064369" y="3682665"/>
            <a:ext cx="323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Calculate new MSE value using the new parameters a and b. We also keep track of these losses for display later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478039-E7A1-F51E-4DBC-D6C35F4BE739}"/>
              </a:ext>
            </a:extLst>
          </p:cNvPr>
          <p:cNvSpPr/>
          <p:nvPr/>
        </p:nvSpPr>
        <p:spPr>
          <a:xfrm flipV="1">
            <a:off x="1047261" y="1824892"/>
            <a:ext cx="3899877" cy="37904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7475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22216" y="6197600"/>
            <a:ext cx="3938954" cy="2579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5580184" y="5874434"/>
            <a:ext cx="377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Return trained parameters and losses evolution on each iteration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95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7949-550A-D0E5-CC85-0CF24E3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7" y="695070"/>
            <a:ext cx="11616617" cy="43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0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C8B15-6006-5D3F-3D0C-729B3BF4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675891"/>
            <a:ext cx="953585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21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D68B-35F6-3B34-9E39-F210E35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optimal parameters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2B87-451A-08A2-1021-B8B6CA607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generated the dataset ourselves, so we know what should be the values for a and b!</a:t>
            </a:r>
          </a:p>
          <a:p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C4263-2E51-54B8-A031-D35E741D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00" y="2966584"/>
            <a:ext cx="11113599" cy="352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8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7394B3-4C7E-264C-370D-947E977E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294837"/>
            <a:ext cx="9707330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5653</Words>
  <Application>Microsoft Office PowerPoint</Application>
  <PresentationFormat>Widescreen</PresentationFormat>
  <Paragraphs>517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Office Theme</vt:lpstr>
      <vt:lpstr>50.039 Theory and Practice of Deep Learning W1-S1 Introduction and Machine Learning Reminders</vt:lpstr>
      <vt:lpstr>A quick word about instructors</vt:lpstr>
      <vt:lpstr>Objectives of 50.039 DL</vt:lpstr>
      <vt:lpstr>Objectives of 50.039 DL</vt:lpstr>
      <vt:lpstr>Skills needed for this course</vt:lpstr>
      <vt:lpstr>The way I teach things</vt:lpstr>
      <vt:lpstr>The way I teach things</vt:lpstr>
      <vt:lpstr>Syllabus</vt:lpstr>
      <vt:lpstr>Syllabus</vt:lpstr>
      <vt:lpstr>Syllabus</vt:lpstr>
      <vt:lpstr>Syllabus</vt:lpstr>
      <vt:lpstr>Syllabus</vt:lpstr>
      <vt:lpstr>Syllabus</vt:lpstr>
      <vt:lpstr>Supporting Textbooks</vt:lpstr>
      <vt:lpstr>Evaluation and grading</vt:lpstr>
      <vt:lpstr>Evaluation and grading</vt:lpstr>
      <vt:lpstr>Technical pre-requisites</vt:lpstr>
      <vt:lpstr>Technical pre-requisites</vt:lpstr>
      <vt:lpstr>Installing PyTorch and CUDA</vt:lpstr>
      <vt:lpstr>Installing PyTorch and CUDA</vt:lpstr>
      <vt:lpstr>Installing PyTorch and CUDA</vt:lpstr>
      <vt:lpstr>Installing PyTorch and CUDA</vt:lpstr>
      <vt:lpstr>Checking your PyTorch and CUDA install</vt:lpstr>
      <vt:lpstr>A quick word about PyTorch 2.0</vt:lpstr>
      <vt:lpstr>A quick word about PyTorch 2.0</vt:lpstr>
      <vt:lpstr>About this week (Week 1)</vt:lpstr>
      <vt:lpstr>About this week (Week 1)</vt:lpstr>
      <vt:lpstr>About this week (Week 1)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Supervised vs Unsupervised Learning</vt:lpstr>
      <vt:lpstr>Supervised Learning Examples</vt:lpstr>
      <vt:lpstr>Supervised Learning Examples</vt:lpstr>
      <vt:lpstr>Regression vs. Classification</vt:lpstr>
      <vt:lpstr>Regression vs. Classification (Supervised)</vt:lpstr>
      <vt:lpstr>Supervised Learning Examples</vt:lpstr>
      <vt:lpstr>Supervised Learning Examples</vt:lpstr>
      <vt:lpstr>Supervised Learning Examples</vt:lpstr>
      <vt:lpstr>Unsupervised Learning Examples</vt:lpstr>
      <vt:lpstr>Unsupervised Learning Examples</vt:lpstr>
      <vt:lpstr>Clustering vs. Association (Unsupervised)</vt:lpstr>
      <vt:lpstr>Clustering vs. Association (Unsupervised)</vt:lpstr>
      <vt:lpstr>Clustering vs. Association (Unsupervised)</vt:lpstr>
      <vt:lpstr>Deep Learning and Supervised/Unsupervised</vt:lpstr>
      <vt:lpstr>Elements of a ML problem</vt:lpstr>
      <vt:lpstr>Elements of a ML problem</vt:lpstr>
      <vt:lpstr>Elements of a ML problem</vt:lpstr>
      <vt:lpstr>Elements of a ML problem</vt:lpstr>
      <vt:lpstr>Our first toy example</vt:lpstr>
      <vt:lpstr>Our first toy example</vt:lpstr>
      <vt:lpstr>Our first toy example (mock dataset)</vt:lpstr>
      <vt:lpstr>Our first toy example (mock dataset)</vt:lpstr>
      <vt:lpstr>Our first toy example (mock dataset)</vt:lpstr>
      <vt:lpstr>PowerPoint Presentation</vt:lpstr>
      <vt:lpstr>Our first toy example</vt:lpstr>
      <vt:lpstr>Our first model, the linear regression</vt:lpstr>
      <vt:lpstr>Our first model, the linear regression</vt:lpstr>
      <vt:lpstr>Let us try different values of (a, b)</vt:lpstr>
      <vt:lpstr>PowerPoint Presentation</vt:lpstr>
      <vt:lpstr>The need for a loss function</vt:lpstr>
      <vt:lpstr>The need for a loss function</vt:lpstr>
      <vt:lpstr>The need for a loss function</vt:lpstr>
      <vt:lpstr>The need for a loss function</vt:lpstr>
      <vt:lpstr>PowerPoint Presentation</vt:lpstr>
      <vt:lpstr>Training a model</vt:lpstr>
      <vt:lpstr>Training a linear regression model</vt:lpstr>
      <vt:lpstr>Training a linear regression model</vt:lpstr>
      <vt:lpstr>Proof of the Normal Equation</vt:lpstr>
      <vt:lpstr>Proof of the Normal Equation</vt:lpstr>
      <vt:lpstr>Proof of the Normal Equation</vt:lpstr>
      <vt:lpstr>Proof of the Normal Equation</vt:lpstr>
      <vt:lpstr>Training a linear regression model</vt:lpstr>
      <vt:lpstr>PowerPoint Presentation</vt:lpstr>
      <vt:lpstr>A problem with the normal equation</vt:lpstr>
      <vt:lpstr>Gradient Descent, to the rescue!</vt:lpstr>
      <vt:lpstr>Gradient Descent, to the rescue!</vt:lpstr>
      <vt:lpstr>GD in Linear Regression</vt:lpstr>
      <vt:lpstr>GD in Linear Regression</vt:lpstr>
      <vt:lpstr>GD in Linear Regression</vt:lpstr>
      <vt:lpstr>GD in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for optimal parameters</vt:lpstr>
      <vt:lpstr>PowerPoint Presentation</vt:lpstr>
      <vt:lpstr>Using Sklearn for Linear regression</vt:lpstr>
      <vt:lpstr>Predicting using Sklearn 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2023-01-30T07:47:24Z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